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1" r:id="rId2"/>
    <p:sldId id="271" r:id="rId3"/>
    <p:sldId id="256" r:id="rId4"/>
    <p:sldId id="257" r:id="rId5"/>
    <p:sldId id="258" r:id="rId6"/>
    <p:sldId id="259" r:id="rId7"/>
    <p:sldId id="260" r:id="rId8"/>
    <p:sldId id="267" r:id="rId9"/>
    <p:sldId id="262" r:id="rId10"/>
    <p:sldId id="263" r:id="rId11"/>
    <p:sldId id="266" r:id="rId12"/>
    <p:sldId id="264" r:id="rId13"/>
    <p:sldId id="265" r:id="rId14"/>
    <p:sldId id="268" r:id="rId15"/>
    <p:sldId id="269" r:id="rId16"/>
    <p:sldId id="272" r:id="rId17"/>
    <p:sldId id="273" r:id="rId18"/>
    <p:sldId id="274" r:id="rId19"/>
    <p:sldId id="275" r:id="rId20"/>
    <p:sldId id="276" r:id="rId21"/>
    <p:sldId id="278" r:id="rId22"/>
    <p:sldId id="279" r:id="rId23"/>
    <p:sldId id="280" r:id="rId24"/>
    <p:sldId id="281" r:id="rId25"/>
    <p:sldId id="282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40" autoAdjust="0"/>
    <p:restoredTop sz="94660"/>
  </p:normalViewPr>
  <p:slideViewPr>
    <p:cSldViewPr snapToGrid="0">
      <p:cViewPr varScale="1">
        <p:scale>
          <a:sx n="70" d="100"/>
          <a:sy n="70" d="100"/>
        </p:scale>
        <p:origin x="57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CD7E-3D34-4BCD-8CF2-C1094C17A8A0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33999-8C7F-4789-BF56-BFD81DC6E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3198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CD7E-3D34-4BCD-8CF2-C1094C17A8A0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33999-8C7F-4789-BF56-BFD81DC6E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3238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CD7E-3D34-4BCD-8CF2-C1094C17A8A0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33999-8C7F-4789-BF56-BFD81DC6E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5509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CD7E-3D34-4BCD-8CF2-C1094C17A8A0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33999-8C7F-4789-BF56-BFD81DC6E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1632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CD7E-3D34-4BCD-8CF2-C1094C17A8A0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33999-8C7F-4789-BF56-BFD81DC6E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7830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CD7E-3D34-4BCD-8CF2-C1094C17A8A0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33999-8C7F-4789-BF56-BFD81DC6E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6928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CD7E-3D34-4BCD-8CF2-C1094C17A8A0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33999-8C7F-4789-BF56-BFD81DC6E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1024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CD7E-3D34-4BCD-8CF2-C1094C17A8A0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33999-8C7F-4789-BF56-BFD81DC6E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141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CD7E-3D34-4BCD-8CF2-C1094C17A8A0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33999-8C7F-4789-BF56-BFD81DC6E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5160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CD7E-3D34-4BCD-8CF2-C1094C17A8A0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33999-8C7F-4789-BF56-BFD81DC6E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8009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CD7E-3D34-4BCD-8CF2-C1094C17A8A0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33999-8C7F-4789-BF56-BFD81DC6E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661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5CD7E-3D34-4BCD-8CF2-C1094C17A8A0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33999-8C7F-4789-BF56-BFD81DC6E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1403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0.png"/><Relationship Id="rId4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0.png"/><Relationship Id="rId4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0.png"/><Relationship Id="rId4" Type="http://schemas.openxmlformats.org/officeDocument/2006/relationships/image" Target="../media/image1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0.png"/><Relationship Id="rId4" Type="http://schemas.openxmlformats.org/officeDocument/2006/relationships/image" Target="../media/image1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0.png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2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2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1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2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1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2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1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2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erlin Sans FB" panose="020E0602020502020306" pitchFamily="34" charset="0"/>
              </a:rPr>
              <a:t>Adding 6</a:t>
            </a:r>
            <a:endParaRPr lang="en-GB" dirty="0">
              <a:latin typeface="Berlin Sans FB" panose="020E06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Berlin Sans FB" panose="020E0602020502020306" pitchFamily="34" charset="0"/>
              </a:rPr>
              <a:t>Complete the questions on each slide.</a:t>
            </a:r>
          </a:p>
          <a:p>
            <a:r>
              <a:rPr lang="en-US" dirty="0" smtClean="0">
                <a:latin typeface="Berlin Sans FB" panose="020E0602020502020306" pitchFamily="34" charset="0"/>
              </a:rPr>
              <a:t>To help you see the number fact, you can move the blue counters into the tens frames.</a:t>
            </a:r>
          </a:p>
          <a:p>
            <a:r>
              <a:rPr lang="en-US" dirty="0" smtClean="0">
                <a:latin typeface="Berlin Sans FB" panose="020E0602020502020306" pitchFamily="34" charset="0"/>
              </a:rPr>
              <a:t>The slides are increasingly challenging. Look for these signposts to see if it is relevant for you.</a:t>
            </a:r>
          </a:p>
          <a:p>
            <a:endParaRPr lang="en-US" dirty="0"/>
          </a:p>
        </p:txBody>
      </p:sp>
      <p:pic>
        <p:nvPicPr>
          <p:cNvPr id="2050" name="Picture 2" descr="https://images.vexels.com/media/users/17482/112799/raw/a4f4aa69a9f3e94e368ce9deb23999d5-signpost-vecto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224" y="4143232"/>
            <a:ext cx="2587624" cy="2345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204955" y="4806395"/>
            <a:ext cx="17806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Berlin Sans FB" panose="020E0602020502020306" pitchFamily="34" charset="0"/>
              </a:rPr>
              <a:t>All year groups</a:t>
            </a:r>
            <a:endParaRPr lang="en-GB" sz="2400" b="1" dirty="0">
              <a:latin typeface="Berlin Sans FB" panose="020E0602020502020306" pitchFamily="34" charset="0"/>
            </a:endParaRPr>
          </a:p>
        </p:txBody>
      </p:sp>
      <p:pic>
        <p:nvPicPr>
          <p:cNvPr id="10" name="Picture 2" descr="https://images.vexels.com/media/users/17482/112799/raw/a4f4aa69a9f3e94e368ce9deb23999d5-signpost-vecto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8504" y="4161673"/>
            <a:ext cx="2587624" cy="2345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s://images.vexels.com/media/users/17482/112799/raw/a4f4aa69a9f3e94e368ce9deb23999d5-signpost-vecto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1152" y="4161673"/>
            <a:ext cx="2587624" cy="2345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6665912" y="4806396"/>
            <a:ext cx="2100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Berlin Sans FB" panose="020E0602020502020306" pitchFamily="34" charset="0"/>
              </a:rPr>
              <a:t>Year</a:t>
            </a:r>
          </a:p>
          <a:p>
            <a:pPr algn="ctr"/>
            <a:r>
              <a:rPr lang="en-US" sz="2400" b="1" dirty="0" smtClean="0">
                <a:latin typeface="Berlin Sans FB" panose="020E0602020502020306" pitchFamily="34" charset="0"/>
              </a:rPr>
              <a:t>3 onwards</a:t>
            </a:r>
            <a:endParaRPr lang="en-GB" sz="2400" b="1" dirty="0">
              <a:latin typeface="Berlin Sans FB" panose="020E0602020502020306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169651" y="4806396"/>
            <a:ext cx="21291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Berlin Sans FB" panose="020E0602020502020306" pitchFamily="34" charset="0"/>
              </a:rPr>
              <a:t>Year</a:t>
            </a:r>
          </a:p>
          <a:p>
            <a:pPr algn="ctr"/>
            <a:r>
              <a:rPr lang="en-US" sz="2400" b="1" dirty="0">
                <a:latin typeface="Berlin Sans FB" panose="020E0602020502020306" pitchFamily="34" charset="0"/>
              </a:rPr>
              <a:t>4</a:t>
            </a:r>
            <a:r>
              <a:rPr lang="en-US" sz="2400" b="1" dirty="0" smtClean="0">
                <a:latin typeface="Berlin Sans FB" panose="020E0602020502020306" pitchFamily="34" charset="0"/>
              </a:rPr>
              <a:t>  onwards</a:t>
            </a:r>
            <a:endParaRPr lang="en-GB" sz="2400" b="1" dirty="0">
              <a:latin typeface="Berlin Sans FB" panose="020E0602020502020306" pitchFamily="34" charset="0"/>
            </a:endParaRPr>
          </a:p>
        </p:txBody>
      </p:sp>
      <p:pic>
        <p:nvPicPr>
          <p:cNvPr id="15" name="Picture 2" descr="https://images.vexels.com/media/users/17482/112799/raw/a4f4aa69a9f3e94e368ce9deb23999d5-signpost-vecto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4119" y="4143232"/>
            <a:ext cx="2587624" cy="2345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3876612" y="4806396"/>
            <a:ext cx="2100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Berlin Sans FB" panose="020E0602020502020306" pitchFamily="34" charset="0"/>
              </a:rPr>
              <a:t>Year</a:t>
            </a:r>
          </a:p>
          <a:p>
            <a:pPr algn="ctr"/>
            <a:r>
              <a:rPr lang="en-US" sz="2400" b="1" dirty="0">
                <a:latin typeface="Berlin Sans FB" panose="020E0602020502020306" pitchFamily="34" charset="0"/>
              </a:rPr>
              <a:t>1</a:t>
            </a:r>
            <a:r>
              <a:rPr lang="en-US" sz="2400" b="1" dirty="0" smtClean="0">
                <a:latin typeface="Berlin Sans FB" panose="020E0602020502020306" pitchFamily="34" charset="0"/>
              </a:rPr>
              <a:t>  onwards</a:t>
            </a:r>
            <a:endParaRPr lang="en-GB" sz="2400" b="1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8153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Printable Ten Frames - HelpingWithMath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739305" y="1280331"/>
            <a:ext cx="5418161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Printable Ten Frames - HelpingWithMath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578539" y="1280331"/>
            <a:ext cx="5418162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926659" y="5507069"/>
            <a:ext cx="47903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/>
              <a:t>9</a:t>
            </a:r>
            <a:r>
              <a:rPr lang="en-US" sz="8000" dirty="0" smtClean="0"/>
              <a:t>0 + 60 =</a:t>
            </a:r>
            <a:endParaRPr lang="en-GB" sz="8000" dirty="0"/>
          </a:p>
        </p:txBody>
      </p:sp>
      <p:sp>
        <p:nvSpPr>
          <p:cNvPr id="37" name="Rectangle 36"/>
          <p:cNvSpPr/>
          <p:nvPr/>
        </p:nvSpPr>
        <p:spPr>
          <a:xfrm>
            <a:off x="6946710" y="5718412"/>
            <a:ext cx="1487606" cy="90075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9039" y="257338"/>
            <a:ext cx="891795" cy="815355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067" y="257338"/>
            <a:ext cx="891795" cy="815355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927" y="257338"/>
            <a:ext cx="891795" cy="815355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6581" y="303209"/>
            <a:ext cx="891795" cy="815355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553" y="257338"/>
            <a:ext cx="891795" cy="815355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301" y="257338"/>
            <a:ext cx="891795" cy="815355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55803" y="4398394"/>
            <a:ext cx="828095" cy="815355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61372" y="4364861"/>
            <a:ext cx="828095" cy="815355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3747" y="3311560"/>
            <a:ext cx="828095" cy="815355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55803" y="3311559"/>
            <a:ext cx="828095" cy="815355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89740" y="2301403"/>
            <a:ext cx="828095" cy="815355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00490" y="2291791"/>
            <a:ext cx="828095" cy="815355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1494" y="1267584"/>
            <a:ext cx="828095" cy="815355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00490" y="1248102"/>
            <a:ext cx="828095" cy="815355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48385" y="257338"/>
            <a:ext cx="828095" cy="815355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899" y="5443947"/>
            <a:ext cx="1618601" cy="1414053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881217" y="5862906"/>
            <a:ext cx="2220731" cy="939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71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Printable Ten Frames - HelpingWithMath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739305" y="1280331"/>
            <a:ext cx="5418161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Printable Ten Frames - HelpingWithMath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578539" y="1280331"/>
            <a:ext cx="5418162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926659" y="5507069"/>
            <a:ext cx="47903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/>
              <a:t>80 + 60 =</a:t>
            </a:r>
            <a:endParaRPr lang="en-GB" sz="8000" dirty="0"/>
          </a:p>
        </p:txBody>
      </p:sp>
      <p:sp>
        <p:nvSpPr>
          <p:cNvPr id="37" name="Rectangle 36"/>
          <p:cNvSpPr/>
          <p:nvPr/>
        </p:nvSpPr>
        <p:spPr>
          <a:xfrm>
            <a:off x="6946710" y="5718412"/>
            <a:ext cx="1487606" cy="90075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9751" y="229745"/>
            <a:ext cx="891795" cy="815355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7531" y="246478"/>
            <a:ext cx="891795" cy="815355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945" y="316831"/>
            <a:ext cx="891795" cy="815355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9388" y="217786"/>
            <a:ext cx="891795" cy="815355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6805" y="263211"/>
            <a:ext cx="891795" cy="815355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278" y="226008"/>
            <a:ext cx="891795" cy="815355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55803" y="4398394"/>
            <a:ext cx="828095" cy="815355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61372" y="4364861"/>
            <a:ext cx="828095" cy="815355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3747" y="3311560"/>
            <a:ext cx="828095" cy="815355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55803" y="3311559"/>
            <a:ext cx="828095" cy="815355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89740" y="2301403"/>
            <a:ext cx="828095" cy="815355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00490" y="2291791"/>
            <a:ext cx="828095" cy="815355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1494" y="1267584"/>
            <a:ext cx="828095" cy="815355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00490" y="1248102"/>
            <a:ext cx="828095" cy="815355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899" y="5443947"/>
            <a:ext cx="1618601" cy="1414053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881217" y="5862906"/>
            <a:ext cx="2220731" cy="939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771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Printable Ten Frames - HelpingWithMath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739305" y="1280331"/>
            <a:ext cx="5418161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Printable Ten Frames - HelpingWithMath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578539" y="1280331"/>
            <a:ext cx="5418162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926659" y="5507069"/>
            <a:ext cx="47903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/>
              <a:t>60 + 60 =</a:t>
            </a:r>
            <a:endParaRPr lang="en-GB" sz="8000" dirty="0"/>
          </a:p>
        </p:txBody>
      </p:sp>
      <p:sp>
        <p:nvSpPr>
          <p:cNvPr id="37" name="Rectangle 36"/>
          <p:cNvSpPr/>
          <p:nvPr/>
        </p:nvSpPr>
        <p:spPr>
          <a:xfrm>
            <a:off x="6946710" y="5718412"/>
            <a:ext cx="1487606" cy="90075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9751" y="229745"/>
            <a:ext cx="891795" cy="815355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7531" y="246478"/>
            <a:ext cx="891795" cy="815355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945" y="316831"/>
            <a:ext cx="891795" cy="815355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9388" y="217786"/>
            <a:ext cx="891795" cy="815355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6805" y="263211"/>
            <a:ext cx="891795" cy="815355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278" y="226008"/>
            <a:ext cx="891795" cy="815355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55803" y="4398394"/>
            <a:ext cx="828095" cy="815355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61372" y="4364861"/>
            <a:ext cx="828095" cy="815355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3747" y="3311560"/>
            <a:ext cx="828095" cy="815355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55803" y="3311559"/>
            <a:ext cx="828095" cy="815355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89740" y="2301403"/>
            <a:ext cx="828095" cy="815355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00490" y="2291791"/>
            <a:ext cx="828095" cy="815355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899" y="5443947"/>
            <a:ext cx="1618601" cy="1414053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881217" y="5862906"/>
            <a:ext cx="2220731" cy="939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96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Printable Ten Frames - HelpingWithMath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739305" y="1280331"/>
            <a:ext cx="5418161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Printable Ten Frames - HelpingWithMath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578539" y="1280331"/>
            <a:ext cx="5418162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926659" y="5507069"/>
            <a:ext cx="47903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/>
              <a:t>5</a:t>
            </a:r>
            <a:r>
              <a:rPr lang="en-US" sz="8000" dirty="0" smtClean="0"/>
              <a:t>0 + 60 =</a:t>
            </a:r>
            <a:endParaRPr lang="en-GB" sz="8000" dirty="0"/>
          </a:p>
        </p:txBody>
      </p:sp>
      <p:sp>
        <p:nvSpPr>
          <p:cNvPr id="37" name="Rectangle 36"/>
          <p:cNvSpPr/>
          <p:nvPr/>
        </p:nvSpPr>
        <p:spPr>
          <a:xfrm>
            <a:off x="6946710" y="5718412"/>
            <a:ext cx="1487606" cy="90075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9751" y="229745"/>
            <a:ext cx="891795" cy="815355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7531" y="246478"/>
            <a:ext cx="891795" cy="815355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945" y="316831"/>
            <a:ext cx="891795" cy="815355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9388" y="217786"/>
            <a:ext cx="891795" cy="815355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6805" y="263211"/>
            <a:ext cx="891795" cy="815355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278" y="226008"/>
            <a:ext cx="891795" cy="815355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55803" y="4398394"/>
            <a:ext cx="828095" cy="815355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61372" y="4364861"/>
            <a:ext cx="828095" cy="815355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3747" y="3311560"/>
            <a:ext cx="828095" cy="815355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55803" y="3311559"/>
            <a:ext cx="828095" cy="815355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89740" y="2301403"/>
            <a:ext cx="828095" cy="81535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899" y="5443947"/>
            <a:ext cx="1618601" cy="1414053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881217" y="5862906"/>
            <a:ext cx="2220731" cy="939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51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Berlin Sans FB" panose="020E0602020502020306" pitchFamily="34" charset="0"/>
              </a:rPr>
              <a:t>The next set of questions follow the same pattern, but the numbers are 10 times larger, again.</a:t>
            </a:r>
            <a:endParaRPr lang="en-GB" dirty="0">
              <a:latin typeface="Berlin Sans FB" panose="020E06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51447"/>
            <a:ext cx="10515600" cy="3725515"/>
          </a:xfrm>
        </p:spPr>
        <p:txBody>
          <a:bodyPr/>
          <a:lstStyle/>
          <a:p>
            <a:r>
              <a:rPr lang="en-US" dirty="0" smtClean="0">
                <a:latin typeface="Berlin Sans FB" panose="020E0602020502020306" pitchFamily="34" charset="0"/>
              </a:rPr>
              <a:t>Each counter now has a value of 100</a:t>
            </a:r>
          </a:p>
          <a:p>
            <a:endParaRPr lang="en-US" dirty="0" smtClean="0">
              <a:latin typeface="Berlin Sans FB" panose="020E0602020502020306" pitchFamily="34" charset="0"/>
            </a:endParaRPr>
          </a:p>
          <a:p>
            <a:endParaRPr lang="en-US" dirty="0" smtClean="0">
              <a:latin typeface="Berlin Sans FB" panose="020E0602020502020306" pitchFamily="34" charset="0"/>
            </a:endParaRPr>
          </a:p>
          <a:p>
            <a:r>
              <a:rPr lang="en-US" dirty="0" smtClean="0">
                <a:latin typeface="Berlin Sans FB" panose="020E0602020502020306" pitchFamily="34" charset="0"/>
              </a:rPr>
              <a:t>When you fill a tens frame, that means, </a:t>
            </a:r>
            <a:r>
              <a:rPr lang="en-US" dirty="0" smtClean="0">
                <a:latin typeface="Berlin Sans FB" panose="020E0602020502020306" pitchFamily="34" charset="0"/>
              </a:rPr>
              <a:t>10 </a:t>
            </a:r>
            <a:r>
              <a:rPr lang="en-US" dirty="0" smtClean="0">
                <a:latin typeface="Berlin Sans FB" panose="020E0602020502020306" pitchFamily="34" charset="0"/>
              </a:rPr>
              <a:t>x </a:t>
            </a:r>
            <a:r>
              <a:rPr lang="en-US" dirty="0" smtClean="0">
                <a:latin typeface="Berlin Sans FB" panose="020E0602020502020306" pitchFamily="34" charset="0"/>
              </a:rPr>
              <a:t>100, </a:t>
            </a:r>
            <a:r>
              <a:rPr lang="en-US" dirty="0" smtClean="0">
                <a:latin typeface="Berlin Sans FB" panose="020E0602020502020306" pitchFamily="34" charset="0"/>
              </a:rPr>
              <a:t>so a </a:t>
            </a:r>
            <a:r>
              <a:rPr lang="en-US" dirty="0" smtClean="0">
                <a:latin typeface="Berlin Sans FB" panose="020E0602020502020306" pitchFamily="34" charset="0"/>
              </a:rPr>
              <a:t>full </a:t>
            </a:r>
            <a:r>
              <a:rPr lang="en-US" dirty="0" smtClean="0">
                <a:latin typeface="Berlin Sans FB" panose="020E0602020502020306" pitchFamily="34" charset="0"/>
              </a:rPr>
              <a:t>frame has a </a:t>
            </a:r>
            <a:r>
              <a:rPr lang="en-US" dirty="0">
                <a:latin typeface="Berlin Sans FB" panose="020E0602020502020306" pitchFamily="34" charset="0"/>
              </a:rPr>
              <a:t> </a:t>
            </a:r>
            <a:r>
              <a:rPr lang="en-US" dirty="0" smtClean="0">
                <a:latin typeface="Berlin Sans FB" panose="020E0602020502020306" pitchFamily="34" charset="0"/>
              </a:rPr>
              <a:t>value of </a:t>
            </a:r>
            <a:r>
              <a:rPr lang="en-US" dirty="0" smtClean="0">
                <a:latin typeface="Berlin Sans FB" panose="020E0602020502020306" pitchFamily="34" charset="0"/>
              </a:rPr>
              <a:t>1000.</a:t>
            </a:r>
            <a:endParaRPr lang="en-GB" dirty="0">
              <a:latin typeface="Berlin Sans FB" panose="020E0602020502020306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9186" y="3082314"/>
            <a:ext cx="889760" cy="863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4665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Printable Ten Frames - HelpingWithMath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739305" y="1280331"/>
            <a:ext cx="5418161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Printable Ten Frames - HelpingWithMath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578539" y="1280331"/>
            <a:ext cx="5418162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106809" y="5521460"/>
            <a:ext cx="50721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/>
              <a:t>7</a:t>
            </a:r>
            <a:r>
              <a:rPr lang="en-US" sz="8000" dirty="0" smtClean="0"/>
              <a:t>00 </a:t>
            </a:r>
            <a:r>
              <a:rPr lang="en-US" sz="8000" dirty="0" smtClean="0"/>
              <a:t>+ 600 =</a:t>
            </a:r>
            <a:endParaRPr lang="en-GB" sz="8000" dirty="0"/>
          </a:p>
        </p:txBody>
      </p:sp>
      <p:sp>
        <p:nvSpPr>
          <p:cNvPr id="37" name="Rectangle 36"/>
          <p:cNvSpPr/>
          <p:nvPr/>
        </p:nvSpPr>
        <p:spPr>
          <a:xfrm>
            <a:off x="7287620" y="5732802"/>
            <a:ext cx="1487606" cy="90075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782" y="470021"/>
            <a:ext cx="868824" cy="829332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782" y="470021"/>
            <a:ext cx="868824" cy="829332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782" y="470021"/>
            <a:ext cx="868824" cy="829332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950" y="470021"/>
            <a:ext cx="868824" cy="829332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366" y="470021"/>
            <a:ext cx="868824" cy="829332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9198" y="470021"/>
            <a:ext cx="868824" cy="829332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366" y="489390"/>
            <a:ext cx="868824" cy="82933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80004" y="4335602"/>
            <a:ext cx="889760" cy="863970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58794" y="4335602"/>
            <a:ext cx="889760" cy="863970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80004" y="3253042"/>
            <a:ext cx="889760" cy="863970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48385" y="3310359"/>
            <a:ext cx="889760" cy="863970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80004" y="2277096"/>
            <a:ext cx="889760" cy="863970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58794" y="2277096"/>
            <a:ext cx="889760" cy="863970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58794" y="1202556"/>
            <a:ext cx="889760" cy="863970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161" y="1898427"/>
            <a:ext cx="2306823" cy="162130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717" y="5508475"/>
            <a:ext cx="1529854" cy="1336424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881217" y="5862906"/>
            <a:ext cx="2220731" cy="939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23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Printable Ten Frames - HelpingWithMath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739305" y="1280331"/>
            <a:ext cx="5418161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Printable Ten Frames - HelpingWithMath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578539" y="1280331"/>
            <a:ext cx="5418162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106809" y="5521460"/>
            <a:ext cx="50721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/>
              <a:t>9</a:t>
            </a:r>
            <a:r>
              <a:rPr lang="en-US" sz="8000" dirty="0" smtClean="0"/>
              <a:t>00 </a:t>
            </a:r>
            <a:r>
              <a:rPr lang="en-US" sz="8000" dirty="0" smtClean="0"/>
              <a:t>+ 600 =</a:t>
            </a:r>
            <a:endParaRPr lang="en-GB" sz="8000" dirty="0"/>
          </a:p>
        </p:txBody>
      </p:sp>
      <p:sp>
        <p:nvSpPr>
          <p:cNvPr id="37" name="Rectangle 36"/>
          <p:cNvSpPr/>
          <p:nvPr/>
        </p:nvSpPr>
        <p:spPr>
          <a:xfrm>
            <a:off x="7287620" y="5732802"/>
            <a:ext cx="1487606" cy="90075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782" y="470021"/>
            <a:ext cx="868824" cy="829332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782" y="470021"/>
            <a:ext cx="868824" cy="829332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782" y="470021"/>
            <a:ext cx="868824" cy="829332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950" y="470021"/>
            <a:ext cx="868824" cy="829332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366" y="470021"/>
            <a:ext cx="868824" cy="829332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9198" y="470021"/>
            <a:ext cx="868824" cy="829332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366" y="489390"/>
            <a:ext cx="868824" cy="82933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80004" y="4335602"/>
            <a:ext cx="889760" cy="863970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58794" y="4335602"/>
            <a:ext cx="889760" cy="863970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80004" y="3253042"/>
            <a:ext cx="889760" cy="863970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48385" y="3310359"/>
            <a:ext cx="889760" cy="863970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80004" y="2277096"/>
            <a:ext cx="889760" cy="863970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58794" y="2277096"/>
            <a:ext cx="889760" cy="863970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58794" y="1202556"/>
            <a:ext cx="889760" cy="863970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161" y="1898427"/>
            <a:ext cx="2306823" cy="162130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717" y="5508475"/>
            <a:ext cx="1529854" cy="1336424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881217" y="5862906"/>
            <a:ext cx="2220731" cy="93954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80004" y="1202556"/>
            <a:ext cx="889760" cy="86397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43964" y="253940"/>
            <a:ext cx="889760" cy="863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657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Printable Ten Frames - HelpingWithMath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739305" y="1280331"/>
            <a:ext cx="5418161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Printable Ten Frames - HelpingWithMath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578539" y="1280331"/>
            <a:ext cx="5418162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106809" y="5521460"/>
            <a:ext cx="50721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/>
              <a:t>8</a:t>
            </a:r>
            <a:r>
              <a:rPr lang="en-US" sz="8000" dirty="0" smtClean="0"/>
              <a:t>00 </a:t>
            </a:r>
            <a:r>
              <a:rPr lang="en-US" sz="8000" dirty="0" smtClean="0"/>
              <a:t>+ 600 =</a:t>
            </a:r>
            <a:endParaRPr lang="en-GB" sz="8000" dirty="0"/>
          </a:p>
        </p:txBody>
      </p:sp>
      <p:sp>
        <p:nvSpPr>
          <p:cNvPr id="37" name="Rectangle 36"/>
          <p:cNvSpPr/>
          <p:nvPr/>
        </p:nvSpPr>
        <p:spPr>
          <a:xfrm>
            <a:off x="7287620" y="5732802"/>
            <a:ext cx="1487606" cy="90075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782" y="470021"/>
            <a:ext cx="868824" cy="829332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782" y="470021"/>
            <a:ext cx="868824" cy="829332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782" y="470021"/>
            <a:ext cx="868824" cy="829332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950" y="470021"/>
            <a:ext cx="868824" cy="829332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366" y="470021"/>
            <a:ext cx="868824" cy="829332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9198" y="470021"/>
            <a:ext cx="868824" cy="829332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366" y="489390"/>
            <a:ext cx="868824" cy="82933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80004" y="4335602"/>
            <a:ext cx="889760" cy="863970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58794" y="4335602"/>
            <a:ext cx="889760" cy="863970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80004" y="3253042"/>
            <a:ext cx="889760" cy="863970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48385" y="3310359"/>
            <a:ext cx="889760" cy="863970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80004" y="2277096"/>
            <a:ext cx="889760" cy="863970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58794" y="2277096"/>
            <a:ext cx="889760" cy="863970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58794" y="1202556"/>
            <a:ext cx="889760" cy="863970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161" y="1898427"/>
            <a:ext cx="2306823" cy="162130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717" y="5508475"/>
            <a:ext cx="1529854" cy="1336424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881217" y="5862906"/>
            <a:ext cx="2220731" cy="93954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80004" y="1202556"/>
            <a:ext cx="889760" cy="863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3424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Printable Ten Frames - HelpingWithMath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739305" y="1280331"/>
            <a:ext cx="5418161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Printable Ten Frames - HelpingWithMath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578539" y="1280331"/>
            <a:ext cx="5418162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106809" y="5521460"/>
            <a:ext cx="50721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/>
              <a:t>6</a:t>
            </a:r>
            <a:r>
              <a:rPr lang="en-US" sz="8000" dirty="0" smtClean="0"/>
              <a:t>00 </a:t>
            </a:r>
            <a:r>
              <a:rPr lang="en-US" sz="8000" dirty="0" smtClean="0"/>
              <a:t>+ 600 =</a:t>
            </a:r>
            <a:endParaRPr lang="en-GB" sz="8000" dirty="0"/>
          </a:p>
        </p:txBody>
      </p:sp>
      <p:sp>
        <p:nvSpPr>
          <p:cNvPr id="37" name="Rectangle 36"/>
          <p:cNvSpPr/>
          <p:nvPr/>
        </p:nvSpPr>
        <p:spPr>
          <a:xfrm>
            <a:off x="7287620" y="5732802"/>
            <a:ext cx="1487606" cy="90075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782" y="470021"/>
            <a:ext cx="868824" cy="829332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782" y="470021"/>
            <a:ext cx="868824" cy="829332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782" y="470021"/>
            <a:ext cx="868824" cy="829332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950" y="470021"/>
            <a:ext cx="868824" cy="829332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366" y="470021"/>
            <a:ext cx="868824" cy="829332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9198" y="470021"/>
            <a:ext cx="868824" cy="829332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366" y="489390"/>
            <a:ext cx="868824" cy="82933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80004" y="4335602"/>
            <a:ext cx="889760" cy="863970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58794" y="4335602"/>
            <a:ext cx="889760" cy="863970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80004" y="3253042"/>
            <a:ext cx="889760" cy="863970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48385" y="3310359"/>
            <a:ext cx="889760" cy="863970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80004" y="2277096"/>
            <a:ext cx="889760" cy="863970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58794" y="2277096"/>
            <a:ext cx="889760" cy="863970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161" y="1898427"/>
            <a:ext cx="2306823" cy="162130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717" y="5508475"/>
            <a:ext cx="1529854" cy="1336424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881217" y="5862906"/>
            <a:ext cx="2220731" cy="939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597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Printable Ten Frames - HelpingWithMath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739305" y="1280331"/>
            <a:ext cx="5418161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Printable Ten Frames - HelpingWithMath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578539" y="1280331"/>
            <a:ext cx="5418162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106809" y="5521460"/>
            <a:ext cx="50721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/>
              <a:t>5</a:t>
            </a:r>
            <a:r>
              <a:rPr lang="en-US" sz="8000" dirty="0" smtClean="0"/>
              <a:t>00 </a:t>
            </a:r>
            <a:r>
              <a:rPr lang="en-US" sz="8000" dirty="0" smtClean="0"/>
              <a:t>+ 600 =</a:t>
            </a:r>
            <a:endParaRPr lang="en-GB" sz="8000" dirty="0"/>
          </a:p>
        </p:txBody>
      </p:sp>
      <p:sp>
        <p:nvSpPr>
          <p:cNvPr id="37" name="Rectangle 36"/>
          <p:cNvSpPr/>
          <p:nvPr/>
        </p:nvSpPr>
        <p:spPr>
          <a:xfrm>
            <a:off x="7287620" y="5732802"/>
            <a:ext cx="1487606" cy="90075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782" y="470021"/>
            <a:ext cx="868824" cy="829332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782" y="470021"/>
            <a:ext cx="868824" cy="829332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782" y="470021"/>
            <a:ext cx="868824" cy="829332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950" y="470021"/>
            <a:ext cx="868824" cy="829332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366" y="470021"/>
            <a:ext cx="868824" cy="829332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9198" y="470021"/>
            <a:ext cx="868824" cy="829332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366" y="489390"/>
            <a:ext cx="868824" cy="82933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80004" y="4335602"/>
            <a:ext cx="889760" cy="863970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58794" y="4335602"/>
            <a:ext cx="889760" cy="863970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80004" y="3253042"/>
            <a:ext cx="889760" cy="863970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48385" y="3310359"/>
            <a:ext cx="889760" cy="863970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58794" y="2277096"/>
            <a:ext cx="889760" cy="863970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161" y="1898427"/>
            <a:ext cx="2306823" cy="162130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717" y="5508475"/>
            <a:ext cx="1529854" cy="1336424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881217" y="5862906"/>
            <a:ext cx="2220731" cy="939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2321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>
                <a:solidFill>
                  <a:schemeClr val="bg1"/>
                </a:solidFill>
              </a:rPr>
              <a:t>Can you find the pairs?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0165" y="3530146"/>
            <a:ext cx="461963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9792" y="2410014"/>
            <a:ext cx="1008062" cy="1026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6723" y="5098554"/>
            <a:ext cx="936625" cy="1398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2458" y="5520829"/>
            <a:ext cx="100806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7692" y="5098554"/>
            <a:ext cx="957263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0" name="Picture 2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6303" y="1396545"/>
            <a:ext cx="1000420" cy="1490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5617368" y="1940115"/>
            <a:ext cx="957263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132764" y="259307"/>
            <a:ext cx="102210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Berlin Sans FB" panose="020E0602020502020306" pitchFamily="34" charset="0"/>
              </a:rPr>
              <a:t>Drag the number together to make 6.</a:t>
            </a:r>
            <a:endParaRPr lang="en-GB" sz="4800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0874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7.40741E-7 L 0.59687 0.1539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844" y="7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1.48148E-6 L 0.19688 -0.22037 " pathEditMode="relative" ptsTypes="AA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3.7037E-7 L 0.20764 -0.4150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382" y="-20764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1.85185E-6 L 0.17327 1.85185E-6 " pathEditMode="relative" ptsTypes="AA">
                                      <p:cBhvr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0 L -0.58629 0.34051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323" y="170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3.7037E-7 L 0.20764 -0.41505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382" y="-20764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2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Berlin Sans FB" panose="020E0602020502020306" pitchFamily="34" charset="0"/>
              </a:rPr>
              <a:t>The next set of questions follow the same pattern, but the numbers are 10 times larger, again.</a:t>
            </a:r>
            <a:endParaRPr lang="en-GB" dirty="0">
              <a:latin typeface="Berlin Sans FB" panose="020E06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51447"/>
            <a:ext cx="10515600" cy="3725515"/>
          </a:xfrm>
        </p:spPr>
        <p:txBody>
          <a:bodyPr/>
          <a:lstStyle/>
          <a:p>
            <a:r>
              <a:rPr lang="en-US" dirty="0" smtClean="0">
                <a:latin typeface="Berlin Sans FB" panose="020E0602020502020306" pitchFamily="34" charset="0"/>
              </a:rPr>
              <a:t>Each counter now has a value of </a:t>
            </a:r>
            <a:r>
              <a:rPr lang="en-US" dirty="0" smtClean="0">
                <a:latin typeface="Berlin Sans FB" panose="020E0602020502020306" pitchFamily="34" charset="0"/>
              </a:rPr>
              <a:t>0.1</a:t>
            </a:r>
            <a:endParaRPr lang="en-US" dirty="0" smtClean="0">
              <a:latin typeface="Berlin Sans FB" panose="020E0602020502020306" pitchFamily="34" charset="0"/>
            </a:endParaRPr>
          </a:p>
          <a:p>
            <a:endParaRPr lang="en-US" dirty="0" smtClean="0">
              <a:latin typeface="Berlin Sans FB" panose="020E0602020502020306" pitchFamily="34" charset="0"/>
            </a:endParaRPr>
          </a:p>
          <a:p>
            <a:endParaRPr lang="en-US" dirty="0" smtClean="0">
              <a:latin typeface="Berlin Sans FB" panose="020E0602020502020306" pitchFamily="34" charset="0"/>
            </a:endParaRPr>
          </a:p>
          <a:p>
            <a:r>
              <a:rPr lang="en-US" dirty="0" smtClean="0">
                <a:latin typeface="Berlin Sans FB" panose="020E0602020502020306" pitchFamily="34" charset="0"/>
              </a:rPr>
              <a:t>When you fill </a:t>
            </a:r>
            <a:r>
              <a:rPr lang="en-US" dirty="0" smtClean="0">
                <a:latin typeface="Berlin Sans FB" panose="020E0602020502020306" pitchFamily="34" charset="0"/>
              </a:rPr>
              <a:t>a </a:t>
            </a:r>
            <a:r>
              <a:rPr lang="en-US" dirty="0" smtClean="0">
                <a:latin typeface="Berlin Sans FB" panose="020E0602020502020306" pitchFamily="34" charset="0"/>
              </a:rPr>
              <a:t>frame, that means, </a:t>
            </a:r>
            <a:r>
              <a:rPr lang="en-US" dirty="0" smtClean="0">
                <a:latin typeface="Berlin Sans FB" panose="020E0602020502020306" pitchFamily="34" charset="0"/>
              </a:rPr>
              <a:t>0.1 </a:t>
            </a:r>
            <a:r>
              <a:rPr lang="en-US" dirty="0" smtClean="0">
                <a:latin typeface="Berlin Sans FB" panose="020E0602020502020306" pitchFamily="34" charset="0"/>
              </a:rPr>
              <a:t>x </a:t>
            </a:r>
            <a:r>
              <a:rPr lang="en-US" dirty="0" smtClean="0">
                <a:latin typeface="Berlin Sans FB" panose="020E0602020502020306" pitchFamily="34" charset="0"/>
              </a:rPr>
              <a:t>10</a:t>
            </a:r>
            <a:r>
              <a:rPr lang="en-US" dirty="0" smtClean="0">
                <a:latin typeface="Berlin Sans FB" panose="020E0602020502020306" pitchFamily="34" charset="0"/>
              </a:rPr>
              <a:t>, </a:t>
            </a:r>
            <a:r>
              <a:rPr lang="en-US" dirty="0" smtClean="0">
                <a:latin typeface="Berlin Sans FB" panose="020E0602020502020306" pitchFamily="34" charset="0"/>
              </a:rPr>
              <a:t>so a </a:t>
            </a:r>
            <a:r>
              <a:rPr lang="en-US" dirty="0" smtClean="0">
                <a:latin typeface="Berlin Sans FB" panose="020E0602020502020306" pitchFamily="34" charset="0"/>
              </a:rPr>
              <a:t>full </a:t>
            </a:r>
            <a:r>
              <a:rPr lang="en-US" dirty="0" smtClean="0">
                <a:latin typeface="Berlin Sans FB" panose="020E0602020502020306" pitchFamily="34" charset="0"/>
              </a:rPr>
              <a:t>frame has a </a:t>
            </a:r>
            <a:r>
              <a:rPr lang="en-US" dirty="0">
                <a:latin typeface="Berlin Sans FB" panose="020E0602020502020306" pitchFamily="34" charset="0"/>
              </a:rPr>
              <a:t> </a:t>
            </a:r>
            <a:r>
              <a:rPr lang="en-US" dirty="0" smtClean="0">
                <a:latin typeface="Berlin Sans FB" panose="020E0602020502020306" pitchFamily="34" charset="0"/>
              </a:rPr>
              <a:t>value of </a:t>
            </a:r>
            <a:r>
              <a:rPr lang="en-US" dirty="0" smtClean="0">
                <a:latin typeface="Berlin Sans FB" panose="020E0602020502020306" pitchFamily="34" charset="0"/>
              </a:rPr>
              <a:t>1.</a:t>
            </a:r>
            <a:endParaRPr lang="en-GB" dirty="0">
              <a:latin typeface="Berlin Sans FB" panose="020E0602020502020306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4221" y="2982960"/>
            <a:ext cx="984132" cy="900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8146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Printable Ten Frames - HelpingWithMath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739305" y="1280331"/>
            <a:ext cx="5418161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Printable Ten Frames - HelpingWithMath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578539" y="1280331"/>
            <a:ext cx="5418162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106809" y="5521460"/>
            <a:ext cx="50721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/>
              <a:t>0.7 </a:t>
            </a:r>
            <a:r>
              <a:rPr lang="en-US" sz="8000" dirty="0" smtClean="0"/>
              <a:t>+ </a:t>
            </a:r>
            <a:r>
              <a:rPr lang="en-US" sz="8000" dirty="0" smtClean="0"/>
              <a:t>0.6 </a:t>
            </a:r>
            <a:r>
              <a:rPr lang="en-US" sz="8000" dirty="0" smtClean="0"/>
              <a:t>=</a:t>
            </a:r>
            <a:endParaRPr lang="en-GB" sz="8000" dirty="0"/>
          </a:p>
        </p:txBody>
      </p:sp>
      <p:sp>
        <p:nvSpPr>
          <p:cNvPr id="37" name="Rectangle 36"/>
          <p:cNvSpPr/>
          <p:nvPr/>
        </p:nvSpPr>
        <p:spPr>
          <a:xfrm>
            <a:off x="7287620" y="5732802"/>
            <a:ext cx="1487606" cy="90075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0" name="Picture 4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61" y="1898427"/>
            <a:ext cx="2306823" cy="1621305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81217" y="5862906"/>
            <a:ext cx="2220731" cy="93954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28562" y="4306793"/>
            <a:ext cx="984132" cy="900966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48385" y="4306793"/>
            <a:ext cx="984132" cy="900966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28562" y="3301139"/>
            <a:ext cx="984132" cy="900966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48385" y="3301139"/>
            <a:ext cx="984132" cy="900966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28562" y="2258596"/>
            <a:ext cx="984132" cy="900966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48385" y="2295485"/>
            <a:ext cx="984132" cy="900966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48385" y="1235682"/>
            <a:ext cx="984132" cy="900966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7556" y="342333"/>
            <a:ext cx="920016" cy="893349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7556" y="342333"/>
            <a:ext cx="920016" cy="893349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7556" y="342332"/>
            <a:ext cx="920016" cy="893349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7556" y="342332"/>
            <a:ext cx="920016" cy="893349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7556" y="342332"/>
            <a:ext cx="920016" cy="893349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9983" y="342332"/>
            <a:ext cx="920016" cy="893349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8692" y="5563913"/>
            <a:ext cx="1415410" cy="1280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699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Printable Ten Frames - HelpingWithMath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739305" y="1280331"/>
            <a:ext cx="5418161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Printable Ten Frames - HelpingWithMath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578539" y="1280331"/>
            <a:ext cx="5418162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106809" y="5521460"/>
            <a:ext cx="50721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/>
              <a:t>0.9 </a:t>
            </a:r>
            <a:r>
              <a:rPr lang="en-US" sz="8000" dirty="0" smtClean="0"/>
              <a:t>+ </a:t>
            </a:r>
            <a:r>
              <a:rPr lang="en-US" sz="8000" dirty="0" smtClean="0"/>
              <a:t>0.6 </a:t>
            </a:r>
            <a:r>
              <a:rPr lang="en-US" sz="8000" dirty="0" smtClean="0"/>
              <a:t>=</a:t>
            </a:r>
            <a:endParaRPr lang="en-GB" sz="8000" dirty="0"/>
          </a:p>
        </p:txBody>
      </p:sp>
      <p:sp>
        <p:nvSpPr>
          <p:cNvPr id="37" name="Rectangle 36"/>
          <p:cNvSpPr/>
          <p:nvPr/>
        </p:nvSpPr>
        <p:spPr>
          <a:xfrm>
            <a:off x="7287620" y="5732802"/>
            <a:ext cx="1487606" cy="90075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0" name="Picture 4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61" y="1898427"/>
            <a:ext cx="2306823" cy="1621305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81217" y="5862906"/>
            <a:ext cx="2220731" cy="93954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28562" y="4306793"/>
            <a:ext cx="984132" cy="900966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48385" y="4306793"/>
            <a:ext cx="984132" cy="900966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28562" y="3301139"/>
            <a:ext cx="984132" cy="900966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48385" y="3301139"/>
            <a:ext cx="984132" cy="900966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28562" y="2258596"/>
            <a:ext cx="984132" cy="900966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48385" y="2295485"/>
            <a:ext cx="984132" cy="900966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48385" y="1235682"/>
            <a:ext cx="984132" cy="900966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7556" y="342333"/>
            <a:ext cx="920016" cy="893349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7556" y="342333"/>
            <a:ext cx="920016" cy="893349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7556" y="342332"/>
            <a:ext cx="920016" cy="893349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7556" y="342332"/>
            <a:ext cx="920016" cy="893349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7556" y="342332"/>
            <a:ext cx="920016" cy="893349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9983" y="342332"/>
            <a:ext cx="920016" cy="893349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85094" y="1235682"/>
            <a:ext cx="984132" cy="900966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41986" y="175879"/>
            <a:ext cx="984132" cy="900966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8692" y="5563913"/>
            <a:ext cx="1415410" cy="1280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89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Printable Ten Frames - HelpingWithMath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739305" y="1280331"/>
            <a:ext cx="5418161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Printable Ten Frames - HelpingWithMath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578539" y="1280331"/>
            <a:ext cx="5418162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106809" y="5521460"/>
            <a:ext cx="50721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/>
              <a:t>0.8 </a:t>
            </a:r>
            <a:r>
              <a:rPr lang="en-US" sz="8000" dirty="0" smtClean="0"/>
              <a:t>+ </a:t>
            </a:r>
            <a:r>
              <a:rPr lang="en-US" sz="8000" dirty="0" smtClean="0"/>
              <a:t>0.6 </a:t>
            </a:r>
            <a:r>
              <a:rPr lang="en-US" sz="8000" dirty="0" smtClean="0"/>
              <a:t>=</a:t>
            </a:r>
            <a:endParaRPr lang="en-GB" sz="8000" dirty="0"/>
          </a:p>
        </p:txBody>
      </p:sp>
      <p:sp>
        <p:nvSpPr>
          <p:cNvPr id="37" name="Rectangle 36"/>
          <p:cNvSpPr/>
          <p:nvPr/>
        </p:nvSpPr>
        <p:spPr>
          <a:xfrm>
            <a:off x="7287620" y="5732802"/>
            <a:ext cx="1487606" cy="90075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0" name="Picture 4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61" y="1898427"/>
            <a:ext cx="2306823" cy="1621305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81217" y="5862906"/>
            <a:ext cx="2220731" cy="93954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28562" y="4306793"/>
            <a:ext cx="984132" cy="900966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48385" y="4306793"/>
            <a:ext cx="984132" cy="900966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28562" y="3301139"/>
            <a:ext cx="984132" cy="900966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48385" y="3301139"/>
            <a:ext cx="984132" cy="900966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28562" y="2258596"/>
            <a:ext cx="984132" cy="900966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48385" y="2295485"/>
            <a:ext cx="984132" cy="900966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48385" y="1235682"/>
            <a:ext cx="984132" cy="900966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7556" y="342333"/>
            <a:ext cx="920016" cy="893349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7556" y="342333"/>
            <a:ext cx="920016" cy="893349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7556" y="342332"/>
            <a:ext cx="920016" cy="893349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7556" y="342332"/>
            <a:ext cx="920016" cy="893349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7556" y="342332"/>
            <a:ext cx="920016" cy="893349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9983" y="342332"/>
            <a:ext cx="920016" cy="893349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85094" y="1235682"/>
            <a:ext cx="984132" cy="900966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8692" y="5563913"/>
            <a:ext cx="1415410" cy="1280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1903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Printable Ten Frames - HelpingWithMath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739305" y="1280331"/>
            <a:ext cx="5418161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Printable Ten Frames - HelpingWithMath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578539" y="1280331"/>
            <a:ext cx="5418162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106809" y="5521460"/>
            <a:ext cx="50721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/>
              <a:t>0.6 </a:t>
            </a:r>
            <a:r>
              <a:rPr lang="en-US" sz="8000" dirty="0" smtClean="0"/>
              <a:t>+ </a:t>
            </a:r>
            <a:r>
              <a:rPr lang="en-US" sz="8000" dirty="0" smtClean="0"/>
              <a:t>0.6 </a:t>
            </a:r>
            <a:r>
              <a:rPr lang="en-US" sz="8000" dirty="0" smtClean="0"/>
              <a:t>=</a:t>
            </a:r>
            <a:endParaRPr lang="en-GB" sz="8000" dirty="0"/>
          </a:p>
        </p:txBody>
      </p:sp>
      <p:sp>
        <p:nvSpPr>
          <p:cNvPr id="37" name="Rectangle 36"/>
          <p:cNvSpPr/>
          <p:nvPr/>
        </p:nvSpPr>
        <p:spPr>
          <a:xfrm>
            <a:off x="7287620" y="5732802"/>
            <a:ext cx="1487606" cy="90075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0" name="Picture 4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61" y="1898427"/>
            <a:ext cx="2306823" cy="1621305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81217" y="5862906"/>
            <a:ext cx="2220731" cy="93954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28562" y="4306793"/>
            <a:ext cx="984132" cy="900966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48385" y="4306793"/>
            <a:ext cx="984132" cy="900966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28562" y="3301139"/>
            <a:ext cx="984132" cy="900966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48385" y="3301139"/>
            <a:ext cx="984132" cy="900966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28562" y="2258596"/>
            <a:ext cx="984132" cy="900966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48385" y="2295485"/>
            <a:ext cx="984132" cy="900966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7556" y="342333"/>
            <a:ext cx="920016" cy="893349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7556" y="342333"/>
            <a:ext cx="920016" cy="893349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7556" y="342332"/>
            <a:ext cx="920016" cy="893349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7556" y="342332"/>
            <a:ext cx="920016" cy="893349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7556" y="342332"/>
            <a:ext cx="920016" cy="893349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9983" y="342332"/>
            <a:ext cx="920016" cy="893349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8692" y="5563913"/>
            <a:ext cx="1415410" cy="1280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86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Printable Ten Frames - HelpingWithMath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739305" y="1280331"/>
            <a:ext cx="5418161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Printable Ten Frames - HelpingWithMath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578539" y="1280331"/>
            <a:ext cx="5418162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106809" y="5521460"/>
            <a:ext cx="50721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/>
              <a:t>0.5 </a:t>
            </a:r>
            <a:r>
              <a:rPr lang="en-US" sz="8000" dirty="0" smtClean="0"/>
              <a:t>+ </a:t>
            </a:r>
            <a:r>
              <a:rPr lang="en-US" sz="8000" dirty="0" smtClean="0"/>
              <a:t>0.6 </a:t>
            </a:r>
            <a:r>
              <a:rPr lang="en-US" sz="8000" dirty="0" smtClean="0"/>
              <a:t>=</a:t>
            </a:r>
            <a:endParaRPr lang="en-GB" sz="8000" dirty="0"/>
          </a:p>
        </p:txBody>
      </p:sp>
      <p:sp>
        <p:nvSpPr>
          <p:cNvPr id="37" name="Rectangle 36"/>
          <p:cNvSpPr/>
          <p:nvPr/>
        </p:nvSpPr>
        <p:spPr>
          <a:xfrm>
            <a:off x="7287620" y="5732802"/>
            <a:ext cx="1487606" cy="90075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0" name="Picture 4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61" y="1898427"/>
            <a:ext cx="2306823" cy="1621305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81217" y="5862906"/>
            <a:ext cx="2220731" cy="93954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28562" y="4306793"/>
            <a:ext cx="984132" cy="900966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48385" y="4306793"/>
            <a:ext cx="984132" cy="900966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28562" y="3301139"/>
            <a:ext cx="984132" cy="900966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48385" y="3301139"/>
            <a:ext cx="984132" cy="900966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48385" y="2295485"/>
            <a:ext cx="984132" cy="900966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7556" y="342333"/>
            <a:ext cx="920016" cy="893349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7556" y="342333"/>
            <a:ext cx="920016" cy="893349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7556" y="342332"/>
            <a:ext cx="920016" cy="893349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7556" y="342332"/>
            <a:ext cx="920016" cy="893349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7556" y="342332"/>
            <a:ext cx="920016" cy="893349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9983" y="342332"/>
            <a:ext cx="920016" cy="89334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8692" y="5563913"/>
            <a:ext cx="1415410" cy="1280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4912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Printable Ten Frames - HelpingWithMath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739305" y="1280331"/>
            <a:ext cx="5418161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Printable Ten Frames - HelpingWithMath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578539" y="1280331"/>
            <a:ext cx="5418162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Oval 7"/>
          <p:cNvSpPr/>
          <p:nvPr/>
        </p:nvSpPr>
        <p:spPr>
          <a:xfrm>
            <a:off x="423574" y="400903"/>
            <a:ext cx="873457" cy="8325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>
            <a:off x="423574" y="414550"/>
            <a:ext cx="873457" cy="8325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439850" y="426493"/>
            <a:ext cx="873457" cy="8325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/>
          <p:cNvSpPr/>
          <p:nvPr/>
        </p:nvSpPr>
        <p:spPr>
          <a:xfrm>
            <a:off x="423574" y="399198"/>
            <a:ext cx="873457" cy="8325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/>
          <p:cNvSpPr/>
          <p:nvPr/>
        </p:nvSpPr>
        <p:spPr>
          <a:xfrm>
            <a:off x="431712" y="394079"/>
            <a:ext cx="873457" cy="8325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/>
          <p:cNvSpPr/>
          <p:nvPr/>
        </p:nvSpPr>
        <p:spPr>
          <a:xfrm>
            <a:off x="407298" y="387255"/>
            <a:ext cx="873457" cy="8325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/>
          <p:cNvSpPr/>
          <p:nvPr/>
        </p:nvSpPr>
        <p:spPr>
          <a:xfrm>
            <a:off x="3370996" y="4326341"/>
            <a:ext cx="873457" cy="83251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/>
          <p:cNvSpPr/>
          <p:nvPr/>
        </p:nvSpPr>
        <p:spPr>
          <a:xfrm>
            <a:off x="4430119" y="4326341"/>
            <a:ext cx="873457" cy="83251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/>
          <p:cNvSpPr/>
          <p:nvPr/>
        </p:nvSpPr>
        <p:spPr>
          <a:xfrm>
            <a:off x="3370995" y="3330054"/>
            <a:ext cx="873457" cy="83251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/>
          <p:cNvSpPr/>
          <p:nvPr/>
        </p:nvSpPr>
        <p:spPr>
          <a:xfrm>
            <a:off x="4452115" y="3330054"/>
            <a:ext cx="873457" cy="83251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/>
          <p:cNvSpPr/>
          <p:nvPr/>
        </p:nvSpPr>
        <p:spPr>
          <a:xfrm>
            <a:off x="3370995" y="2333767"/>
            <a:ext cx="873457" cy="83251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/>
          <p:cNvSpPr/>
          <p:nvPr/>
        </p:nvSpPr>
        <p:spPr>
          <a:xfrm>
            <a:off x="4493058" y="2292824"/>
            <a:ext cx="873457" cy="83251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/>
          <p:cNvSpPr/>
          <p:nvPr/>
        </p:nvSpPr>
        <p:spPr>
          <a:xfrm>
            <a:off x="4448385" y="1259006"/>
            <a:ext cx="873457" cy="83251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3926004" y="5534561"/>
            <a:ext cx="47903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/>
              <a:t>7 + 6 =</a:t>
            </a:r>
            <a:endParaRPr lang="en-GB" sz="8000" dirty="0"/>
          </a:p>
        </p:txBody>
      </p:sp>
      <p:sp>
        <p:nvSpPr>
          <p:cNvPr id="37" name="Rectangle 36"/>
          <p:cNvSpPr/>
          <p:nvPr/>
        </p:nvSpPr>
        <p:spPr>
          <a:xfrm>
            <a:off x="6946710" y="5718412"/>
            <a:ext cx="1487606" cy="90075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366" y="5431135"/>
            <a:ext cx="1523938" cy="140061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161" y="1898427"/>
            <a:ext cx="2306823" cy="1621305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81217" y="5862906"/>
            <a:ext cx="2220731" cy="939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66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Printable Ten Frames - HelpingWithMath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739305" y="1280331"/>
            <a:ext cx="5418161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Printable Ten Frames - HelpingWithMath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578539" y="1280331"/>
            <a:ext cx="5418162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Oval 7"/>
          <p:cNvSpPr/>
          <p:nvPr/>
        </p:nvSpPr>
        <p:spPr>
          <a:xfrm>
            <a:off x="423574" y="400903"/>
            <a:ext cx="873457" cy="8325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>
            <a:off x="423574" y="414550"/>
            <a:ext cx="873457" cy="8325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439850" y="426493"/>
            <a:ext cx="873457" cy="8325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/>
          <p:cNvSpPr/>
          <p:nvPr/>
        </p:nvSpPr>
        <p:spPr>
          <a:xfrm>
            <a:off x="423574" y="399198"/>
            <a:ext cx="873457" cy="8325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/>
          <p:cNvSpPr/>
          <p:nvPr/>
        </p:nvSpPr>
        <p:spPr>
          <a:xfrm>
            <a:off x="431712" y="394079"/>
            <a:ext cx="873457" cy="8325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/>
          <p:cNvSpPr/>
          <p:nvPr/>
        </p:nvSpPr>
        <p:spPr>
          <a:xfrm>
            <a:off x="423574" y="413698"/>
            <a:ext cx="873457" cy="8325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/>
          <p:cNvSpPr/>
          <p:nvPr/>
        </p:nvSpPr>
        <p:spPr>
          <a:xfrm>
            <a:off x="3370996" y="4326341"/>
            <a:ext cx="873457" cy="83251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/>
          <p:cNvSpPr/>
          <p:nvPr/>
        </p:nvSpPr>
        <p:spPr>
          <a:xfrm>
            <a:off x="4430119" y="4326341"/>
            <a:ext cx="873457" cy="83251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/>
          <p:cNvSpPr/>
          <p:nvPr/>
        </p:nvSpPr>
        <p:spPr>
          <a:xfrm>
            <a:off x="3370995" y="3330054"/>
            <a:ext cx="873457" cy="83251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/>
          <p:cNvSpPr/>
          <p:nvPr/>
        </p:nvSpPr>
        <p:spPr>
          <a:xfrm>
            <a:off x="4452115" y="3330054"/>
            <a:ext cx="873457" cy="83251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/>
          <p:cNvSpPr/>
          <p:nvPr/>
        </p:nvSpPr>
        <p:spPr>
          <a:xfrm>
            <a:off x="3426358" y="2292824"/>
            <a:ext cx="873457" cy="83251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/>
          <p:cNvSpPr/>
          <p:nvPr/>
        </p:nvSpPr>
        <p:spPr>
          <a:xfrm>
            <a:off x="4493058" y="2292824"/>
            <a:ext cx="873457" cy="83251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/>
          <p:cNvSpPr/>
          <p:nvPr/>
        </p:nvSpPr>
        <p:spPr>
          <a:xfrm>
            <a:off x="3426357" y="1259006"/>
            <a:ext cx="873457" cy="83251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4493057" y="1259005"/>
            <a:ext cx="873457" cy="83251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4452114" y="204717"/>
            <a:ext cx="873457" cy="83251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3926004" y="5534561"/>
            <a:ext cx="47903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/>
              <a:t>9</a:t>
            </a:r>
            <a:r>
              <a:rPr lang="en-US" sz="8000" dirty="0" smtClean="0"/>
              <a:t> + 6 =</a:t>
            </a:r>
            <a:endParaRPr lang="en-GB" sz="8000" dirty="0"/>
          </a:p>
        </p:txBody>
      </p:sp>
      <p:sp>
        <p:nvSpPr>
          <p:cNvPr id="20" name="Rectangle 19"/>
          <p:cNvSpPr/>
          <p:nvPr/>
        </p:nvSpPr>
        <p:spPr>
          <a:xfrm>
            <a:off x="6946710" y="5718412"/>
            <a:ext cx="1487606" cy="90075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366" y="5431135"/>
            <a:ext cx="1523938" cy="1400613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81217" y="5862906"/>
            <a:ext cx="2220731" cy="939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70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Printable Ten Frames - HelpingWithMath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739305" y="1280331"/>
            <a:ext cx="5418161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Printable Ten Frames - HelpingWithMath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578539" y="1280331"/>
            <a:ext cx="5418162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Oval 7"/>
          <p:cNvSpPr/>
          <p:nvPr/>
        </p:nvSpPr>
        <p:spPr>
          <a:xfrm>
            <a:off x="423574" y="400903"/>
            <a:ext cx="873457" cy="8325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>
            <a:off x="423574" y="414550"/>
            <a:ext cx="873457" cy="8325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439850" y="426493"/>
            <a:ext cx="873457" cy="8325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/>
          <p:cNvSpPr/>
          <p:nvPr/>
        </p:nvSpPr>
        <p:spPr>
          <a:xfrm>
            <a:off x="423574" y="399198"/>
            <a:ext cx="873457" cy="8325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/>
          <p:cNvSpPr/>
          <p:nvPr/>
        </p:nvSpPr>
        <p:spPr>
          <a:xfrm>
            <a:off x="431712" y="394079"/>
            <a:ext cx="873457" cy="8325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/>
          <p:cNvSpPr/>
          <p:nvPr/>
        </p:nvSpPr>
        <p:spPr>
          <a:xfrm>
            <a:off x="423574" y="413698"/>
            <a:ext cx="873457" cy="8325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/>
          <p:cNvSpPr/>
          <p:nvPr/>
        </p:nvSpPr>
        <p:spPr>
          <a:xfrm>
            <a:off x="3370996" y="4326341"/>
            <a:ext cx="873457" cy="83251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/>
          <p:cNvSpPr/>
          <p:nvPr/>
        </p:nvSpPr>
        <p:spPr>
          <a:xfrm>
            <a:off x="4430119" y="4326341"/>
            <a:ext cx="873457" cy="83251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/>
          <p:cNvSpPr/>
          <p:nvPr/>
        </p:nvSpPr>
        <p:spPr>
          <a:xfrm>
            <a:off x="3370995" y="3330054"/>
            <a:ext cx="873457" cy="83251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/>
          <p:cNvSpPr/>
          <p:nvPr/>
        </p:nvSpPr>
        <p:spPr>
          <a:xfrm>
            <a:off x="4452115" y="3330054"/>
            <a:ext cx="873457" cy="83251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/>
          <p:cNvSpPr/>
          <p:nvPr/>
        </p:nvSpPr>
        <p:spPr>
          <a:xfrm>
            <a:off x="3426358" y="2292824"/>
            <a:ext cx="873457" cy="83251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/>
          <p:cNvSpPr/>
          <p:nvPr/>
        </p:nvSpPr>
        <p:spPr>
          <a:xfrm>
            <a:off x="4493058" y="2292824"/>
            <a:ext cx="873457" cy="83251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3926004" y="5534561"/>
            <a:ext cx="47903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/>
              <a:t>6</a:t>
            </a:r>
            <a:r>
              <a:rPr lang="en-US" sz="8000" dirty="0" smtClean="0"/>
              <a:t> + 6 =</a:t>
            </a:r>
            <a:endParaRPr lang="en-GB" sz="8000" dirty="0"/>
          </a:p>
        </p:txBody>
      </p:sp>
      <p:sp>
        <p:nvSpPr>
          <p:cNvPr id="20" name="Rectangle 19"/>
          <p:cNvSpPr/>
          <p:nvPr/>
        </p:nvSpPr>
        <p:spPr>
          <a:xfrm>
            <a:off x="6946710" y="5718412"/>
            <a:ext cx="1487606" cy="90075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366" y="5431135"/>
            <a:ext cx="1523938" cy="1400613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81217" y="5862906"/>
            <a:ext cx="2220731" cy="939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21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Printable Ten Frames - HelpingWithMath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739305" y="1280331"/>
            <a:ext cx="5418161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Printable Ten Frames - HelpingWithMath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578539" y="1280331"/>
            <a:ext cx="5418162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Oval 7"/>
          <p:cNvSpPr/>
          <p:nvPr/>
        </p:nvSpPr>
        <p:spPr>
          <a:xfrm>
            <a:off x="423574" y="400903"/>
            <a:ext cx="873457" cy="8325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>
            <a:off x="423574" y="414550"/>
            <a:ext cx="873457" cy="8325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439850" y="426493"/>
            <a:ext cx="873457" cy="8325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/>
          <p:cNvSpPr/>
          <p:nvPr/>
        </p:nvSpPr>
        <p:spPr>
          <a:xfrm>
            <a:off x="423574" y="399198"/>
            <a:ext cx="873457" cy="8325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/>
          <p:cNvSpPr/>
          <p:nvPr/>
        </p:nvSpPr>
        <p:spPr>
          <a:xfrm>
            <a:off x="431712" y="394079"/>
            <a:ext cx="873457" cy="8325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/>
          <p:cNvSpPr/>
          <p:nvPr/>
        </p:nvSpPr>
        <p:spPr>
          <a:xfrm>
            <a:off x="423574" y="413698"/>
            <a:ext cx="873457" cy="8325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/>
          <p:cNvSpPr/>
          <p:nvPr/>
        </p:nvSpPr>
        <p:spPr>
          <a:xfrm>
            <a:off x="3370996" y="4326341"/>
            <a:ext cx="873457" cy="83251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/>
          <p:cNvSpPr/>
          <p:nvPr/>
        </p:nvSpPr>
        <p:spPr>
          <a:xfrm>
            <a:off x="4430119" y="4326341"/>
            <a:ext cx="873457" cy="83251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/>
          <p:cNvSpPr/>
          <p:nvPr/>
        </p:nvSpPr>
        <p:spPr>
          <a:xfrm>
            <a:off x="3312009" y="3384645"/>
            <a:ext cx="873457" cy="83251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/>
          <p:cNvSpPr/>
          <p:nvPr/>
        </p:nvSpPr>
        <p:spPr>
          <a:xfrm>
            <a:off x="4452115" y="3330054"/>
            <a:ext cx="873457" cy="83251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/>
          <p:cNvSpPr/>
          <p:nvPr/>
        </p:nvSpPr>
        <p:spPr>
          <a:xfrm>
            <a:off x="3426358" y="2292824"/>
            <a:ext cx="873457" cy="83251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/>
          <p:cNvSpPr/>
          <p:nvPr/>
        </p:nvSpPr>
        <p:spPr>
          <a:xfrm>
            <a:off x="4493058" y="2292824"/>
            <a:ext cx="873457" cy="83251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3375686" y="1276066"/>
            <a:ext cx="873457" cy="83251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4493057" y="1276065"/>
            <a:ext cx="873457" cy="83251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3926004" y="5534561"/>
            <a:ext cx="47903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/>
              <a:t>8</a:t>
            </a:r>
            <a:r>
              <a:rPr lang="en-US" sz="8000" dirty="0" smtClean="0"/>
              <a:t> + 6 =</a:t>
            </a:r>
            <a:endParaRPr lang="en-GB" sz="8000" dirty="0"/>
          </a:p>
        </p:txBody>
      </p:sp>
      <p:sp>
        <p:nvSpPr>
          <p:cNvPr id="19" name="Rectangle 18"/>
          <p:cNvSpPr/>
          <p:nvPr/>
        </p:nvSpPr>
        <p:spPr>
          <a:xfrm>
            <a:off x="6946710" y="5718412"/>
            <a:ext cx="1487606" cy="90075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366" y="5431135"/>
            <a:ext cx="1523938" cy="1400613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81217" y="5862906"/>
            <a:ext cx="2220731" cy="939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5322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Printable Ten Frames - HelpingWithMath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739305" y="1280331"/>
            <a:ext cx="5418161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Printable Ten Frames - HelpingWithMath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578539" y="1280331"/>
            <a:ext cx="5418162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Oval 7"/>
          <p:cNvSpPr/>
          <p:nvPr/>
        </p:nvSpPr>
        <p:spPr>
          <a:xfrm>
            <a:off x="423574" y="400903"/>
            <a:ext cx="873457" cy="8325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>
            <a:off x="423574" y="414550"/>
            <a:ext cx="873457" cy="8325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439850" y="426493"/>
            <a:ext cx="873457" cy="8325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/>
          <p:cNvSpPr/>
          <p:nvPr/>
        </p:nvSpPr>
        <p:spPr>
          <a:xfrm>
            <a:off x="423574" y="399198"/>
            <a:ext cx="873457" cy="8325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/>
          <p:cNvSpPr/>
          <p:nvPr/>
        </p:nvSpPr>
        <p:spPr>
          <a:xfrm>
            <a:off x="431712" y="394079"/>
            <a:ext cx="873457" cy="8325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/>
          <p:cNvSpPr/>
          <p:nvPr/>
        </p:nvSpPr>
        <p:spPr>
          <a:xfrm>
            <a:off x="423574" y="413698"/>
            <a:ext cx="873457" cy="8325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/>
          <p:cNvSpPr/>
          <p:nvPr/>
        </p:nvSpPr>
        <p:spPr>
          <a:xfrm>
            <a:off x="3370996" y="4326341"/>
            <a:ext cx="873457" cy="83251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/>
          <p:cNvSpPr/>
          <p:nvPr/>
        </p:nvSpPr>
        <p:spPr>
          <a:xfrm>
            <a:off x="4430119" y="4326341"/>
            <a:ext cx="873457" cy="83251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/>
          <p:cNvSpPr/>
          <p:nvPr/>
        </p:nvSpPr>
        <p:spPr>
          <a:xfrm>
            <a:off x="3370995" y="3330054"/>
            <a:ext cx="873457" cy="83251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/>
          <p:cNvSpPr/>
          <p:nvPr/>
        </p:nvSpPr>
        <p:spPr>
          <a:xfrm>
            <a:off x="4452115" y="3330054"/>
            <a:ext cx="873457" cy="83251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/>
          <p:cNvSpPr/>
          <p:nvPr/>
        </p:nvSpPr>
        <p:spPr>
          <a:xfrm>
            <a:off x="4493058" y="2292824"/>
            <a:ext cx="873457" cy="83251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3926004" y="5534561"/>
            <a:ext cx="47903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/>
              <a:t>5</a:t>
            </a:r>
            <a:r>
              <a:rPr lang="en-US" sz="8000" dirty="0" smtClean="0"/>
              <a:t> + 6 =</a:t>
            </a:r>
            <a:endParaRPr lang="en-GB" sz="8000" dirty="0"/>
          </a:p>
        </p:txBody>
      </p:sp>
      <p:sp>
        <p:nvSpPr>
          <p:cNvPr id="20" name="Rectangle 19"/>
          <p:cNvSpPr/>
          <p:nvPr/>
        </p:nvSpPr>
        <p:spPr>
          <a:xfrm>
            <a:off x="6946710" y="5718412"/>
            <a:ext cx="1487606" cy="90075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366" y="5431135"/>
            <a:ext cx="1523938" cy="1400613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81217" y="5862906"/>
            <a:ext cx="2220731" cy="939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4817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Berlin Sans FB" panose="020E0602020502020306" pitchFamily="34" charset="0"/>
              </a:rPr>
              <a:t>The next set of questions follow the same pattern, but the numbers are 10 times larger.</a:t>
            </a:r>
            <a:endParaRPr lang="en-GB" dirty="0">
              <a:latin typeface="Berlin Sans FB" panose="020E06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51447"/>
            <a:ext cx="10515600" cy="3725515"/>
          </a:xfrm>
        </p:spPr>
        <p:txBody>
          <a:bodyPr/>
          <a:lstStyle/>
          <a:p>
            <a:r>
              <a:rPr lang="en-US" dirty="0" smtClean="0">
                <a:latin typeface="Berlin Sans FB" panose="020E0602020502020306" pitchFamily="34" charset="0"/>
              </a:rPr>
              <a:t>Each counter now has a value of 10</a:t>
            </a:r>
          </a:p>
          <a:p>
            <a:endParaRPr lang="en-US" dirty="0" smtClean="0">
              <a:latin typeface="Berlin Sans FB" panose="020E0602020502020306" pitchFamily="34" charset="0"/>
            </a:endParaRPr>
          </a:p>
          <a:p>
            <a:endParaRPr lang="en-US" dirty="0" smtClean="0">
              <a:latin typeface="Berlin Sans FB" panose="020E0602020502020306" pitchFamily="34" charset="0"/>
            </a:endParaRPr>
          </a:p>
          <a:p>
            <a:r>
              <a:rPr lang="en-US" dirty="0" smtClean="0">
                <a:latin typeface="Berlin Sans FB" panose="020E0602020502020306" pitchFamily="34" charset="0"/>
              </a:rPr>
              <a:t>When you fill a tens frame, that means, 10 x 10, so a full tens frame has a </a:t>
            </a:r>
            <a:r>
              <a:rPr lang="en-US" dirty="0">
                <a:latin typeface="Berlin Sans FB" panose="020E0602020502020306" pitchFamily="34" charset="0"/>
              </a:rPr>
              <a:t> </a:t>
            </a:r>
            <a:r>
              <a:rPr lang="en-US" dirty="0" smtClean="0">
                <a:latin typeface="Berlin Sans FB" panose="020E0602020502020306" pitchFamily="34" charset="0"/>
              </a:rPr>
              <a:t>value of 100.</a:t>
            </a:r>
            <a:endParaRPr lang="en-GB" dirty="0">
              <a:latin typeface="Berlin Sans FB" panose="020E0602020502020306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5346" y="3061048"/>
            <a:ext cx="828095" cy="81535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99" y="5443947"/>
            <a:ext cx="1618601" cy="1414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5381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Printable Ten Frames - HelpingWithMath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739305" y="1280331"/>
            <a:ext cx="5418161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Printable Ten Frames - HelpingWithMath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609792" y="1324785"/>
            <a:ext cx="5418162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926659" y="5507069"/>
            <a:ext cx="47903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/>
              <a:t>70 + 60 =</a:t>
            </a:r>
            <a:endParaRPr lang="en-GB" sz="8000" dirty="0"/>
          </a:p>
        </p:txBody>
      </p:sp>
      <p:sp>
        <p:nvSpPr>
          <p:cNvPr id="37" name="Rectangle 36"/>
          <p:cNvSpPr/>
          <p:nvPr/>
        </p:nvSpPr>
        <p:spPr>
          <a:xfrm>
            <a:off x="6946710" y="5718412"/>
            <a:ext cx="1487606" cy="90075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056" y="396195"/>
            <a:ext cx="891795" cy="815355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719" y="331956"/>
            <a:ext cx="891795" cy="815355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675" y="267718"/>
            <a:ext cx="891795" cy="815355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764" y="270504"/>
            <a:ext cx="891795" cy="815355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77" y="273290"/>
            <a:ext cx="891795" cy="815355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229" y="366937"/>
            <a:ext cx="891795" cy="815355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00489" y="4331327"/>
            <a:ext cx="828095" cy="815355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61372" y="4364861"/>
            <a:ext cx="828095" cy="815355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3747" y="3311560"/>
            <a:ext cx="828095" cy="815355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55803" y="3311559"/>
            <a:ext cx="828095" cy="815355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89740" y="2301403"/>
            <a:ext cx="828095" cy="815355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00490" y="2291791"/>
            <a:ext cx="828095" cy="815355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1494" y="1267584"/>
            <a:ext cx="828095" cy="815355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899" y="5443947"/>
            <a:ext cx="1618601" cy="1414053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161" y="1898427"/>
            <a:ext cx="2306823" cy="1621305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881217" y="5862906"/>
            <a:ext cx="2220731" cy="939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62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3928</TotalTime>
  <Words>307</Words>
  <Application>Microsoft Office PowerPoint</Application>
  <PresentationFormat>Widescreen</PresentationFormat>
  <Paragraphs>48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Berlin Sans FB</vt:lpstr>
      <vt:lpstr>Calibri</vt:lpstr>
      <vt:lpstr>Calibri Light</vt:lpstr>
      <vt:lpstr>Office Theme</vt:lpstr>
      <vt:lpstr>Adding 6</vt:lpstr>
      <vt:lpstr>Can you find the pairs?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next set of questions follow the same pattern, but the numbers are 10 times larger.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next set of questions follow the same pattern, but the numbers are 10 times larger, again.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next set of questions follow the same pattern, but the numbers are 10 times larger, again.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 LI</dc:creator>
  <cp:lastModifiedBy>KATE LI</cp:lastModifiedBy>
  <cp:revision>16</cp:revision>
  <dcterms:created xsi:type="dcterms:W3CDTF">2020-05-31T23:43:00Z</dcterms:created>
  <dcterms:modified xsi:type="dcterms:W3CDTF">2020-06-05T17:53:48Z</dcterms:modified>
</cp:coreProperties>
</file>