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83" r:id="rId3"/>
    <p:sldId id="288" r:id="rId4"/>
    <p:sldId id="284" r:id="rId5"/>
    <p:sldId id="285" r:id="rId6"/>
    <p:sldId id="286" r:id="rId7"/>
    <p:sldId id="287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19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23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50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63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83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92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02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14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16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00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6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5CD7E-3D34-4BCD-8CF2-C1094C17A8A0}" type="datetimeFigureOut">
              <a:rPr lang="en-GB" smtClean="0"/>
              <a:t>21/06/2020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33999-8C7F-4789-BF56-BFD81DC6E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40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Doubling numbers to 10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Complete the questions on each slide.</a:t>
            </a:r>
          </a:p>
          <a:p>
            <a:r>
              <a:rPr lang="en-US" dirty="0">
                <a:latin typeface="Berlin Sans FB" panose="020E0602020502020306" pitchFamily="34" charset="0"/>
              </a:rPr>
              <a:t>To help you see the number fact, separate the tens frame into 2 equal parts.</a:t>
            </a:r>
          </a:p>
          <a:p>
            <a:r>
              <a:rPr lang="en-US" dirty="0">
                <a:latin typeface="Berlin Sans FB" panose="020E0602020502020306" pitchFamily="34" charset="0"/>
              </a:rPr>
              <a:t>The slides are increasingly challenging. Look for these signposts to see if it is relevant for you.</a:t>
            </a:r>
          </a:p>
          <a:p>
            <a:endParaRPr lang="en-US" dirty="0"/>
          </a:p>
        </p:txBody>
      </p:sp>
      <p:pic>
        <p:nvPicPr>
          <p:cNvPr id="2050" name="Picture 2" descr="https://images.vexels.com/media/users/17482/112799/raw/a4f4aa69a9f3e94e368ce9deb23999d5-signpost-vec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24" y="4143232"/>
            <a:ext cx="2587624" cy="23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04955" y="4806395"/>
            <a:ext cx="1780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Berlin Sans FB" panose="020E0602020502020306" pitchFamily="34" charset="0"/>
              </a:rPr>
              <a:t>All year groups</a:t>
            </a:r>
            <a:endParaRPr lang="en-GB" sz="2400" b="1" dirty="0">
              <a:latin typeface="Berlin Sans FB" panose="020E0602020502020306" pitchFamily="34" charset="0"/>
            </a:endParaRPr>
          </a:p>
        </p:txBody>
      </p:sp>
      <p:pic>
        <p:nvPicPr>
          <p:cNvPr id="10" name="Picture 2" descr="https://images.vexels.com/media/users/17482/112799/raw/a4f4aa69a9f3e94e368ce9deb23999d5-signpost-vec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504" y="4161673"/>
            <a:ext cx="2587624" cy="23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images.vexels.com/media/users/17482/112799/raw/a4f4aa69a9f3e94e368ce9deb23999d5-signpost-vec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1152" y="4161673"/>
            <a:ext cx="2587624" cy="23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665912" y="4806396"/>
            <a:ext cx="21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Berlin Sans FB" panose="020E0602020502020306" pitchFamily="34" charset="0"/>
              </a:rPr>
              <a:t>Year</a:t>
            </a:r>
          </a:p>
          <a:p>
            <a:pPr algn="ctr"/>
            <a:r>
              <a:rPr lang="en-US" sz="2400" b="1" dirty="0">
                <a:latin typeface="Berlin Sans FB" panose="020E0602020502020306" pitchFamily="34" charset="0"/>
              </a:rPr>
              <a:t>3 onwards</a:t>
            </a:r>
            <a:endParaRPr lang="en-GB" sz="2400" b="1" dirty="0">
              <a:latin typeface="Berlin Sans FB" panose="020E0602020502020306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69651" y="4806396"/>
            <a:ext cx="2129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Berlin Sans FB" panose="020E0602020502020306" pitchFamily="34" charset="0"/>
              </a:rPr>
              <a:t>Year</a:t>
            </a:r>
          </a:p>
          <a:p>
            <a:pPr algn="ctr"/>
            <a:r>
              <a:rPr lang="en-US" sz="2400" b="1" dirty="0">
                <a:latin typeface="Berlin Sans FB" panose="020E0602020502020306" pitchFamily="34" charset="0"/>
              </a:rPr>
              <a:t>4  onwards</a:t>
            </a:r>
            <a:endParaRPr lang="en-GB" sz="2400" b="1" dirty="0">
              <a:latin typeface="Berlin Sans FB" panose="020E0602020502020306" pitchFamily="34" charset="0"/>
            </a:endParaRPr>
          </a:p>
        </p:txBody>
      </p:sp>
      <p:pic>
        <p:nvPicPr>
          <p:cNvPr id="15" name="Picture 2" descr="https://images.vexels.com/media/users/17482/112799/raw/a4f4aa69a9f3e94e368ce9deb23999d5-signpost-vec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119" y="4143232"/>
            <a:ext cx="2587624" cy="234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876612" y="4806396"/>
            <a:ext cx="2100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Berlin Sans FB" panose="020E0602020502020306" pitchFamily="34" charset="0"/>
              </a:rPr>
              <a:t>Year</a:t>
            </a:r>
          </a:p>
          <a:p>
            <a:pPr algn="ctr"/>
            <a:r>
              <a:rPr lang="en-US" sz="2400" b="1" dirty="0">
                <a:latin typeface="Berlin Sans FB" panose="020E0602020502020306" pitchFamily="34" charset="0"/>
              </a:rPr>
              <a:t>1  onwards</a:t>
            </a:r>
            <a:endParaRPr lang="en-GB" sz="2400" b="1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153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069" y="1690688"/>
            <a:ext cx="924326" cy="49609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4057" y="1690688"/>
            <a:ext cx="924326" cy="49609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9EF57F1-EE69-42D2-AF92-067D23EBC7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4818" y="2667000"/>
            <a:ext cx="5199581" cy="108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809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725" y="1821052"/>
            <a:ext cx="1012239" cy="49505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7927" y="1792886"/>
            <a:ext cx="1012239" cy="49505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562B558-DD96-4067-A597-F650943071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3129" y="3652838"/>
            <a:ext cx="5665471" cy="1228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027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9855" y="1823469"/>
            <a:ext cx="1036542" cy="49838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3659" y="1823469"/>
            <a:ext cx="1036542" cy="498380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83F5778-6AD9-446C-9844-DF3B933AF4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1595" y="4922658"/>
            <a:ext cx="5569937" cy="104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363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656" y="1745703"/>
            <a:ext cx="1028467" cy="49570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6794" y="1745703"/>
            <a:ext cx="1028467" cy="49570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2ABF3E-C29D-48CF-A877-57B56E4B36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1968" y="5714703"/>
            <a:ext cx="5233781" cy="988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262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961825" y="2967951"/>
            <a:ext cx="820412" cy="78004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erlin Sans FB" panose="020E0602020502020306" pitchFamily="34" charset="0"/>
              </a:rPr>
              <a:t>The next set of questions follow the same pattern, but the numbers are 10 times smaller.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1447"/>
            <a:ext cx="10515600" cy="3725515"/>
          </a:xfrm>
        </p:spPr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Each counter now has a value of 0.1</a:t>
            </a:r>
          </a:p>
          <a:p>
            <a:endParaRPr lang="en-US" dirty="0">
              <a:latin typeface="Berlin Sans FB" panose="020E0602020502020306" pitchFamily="34" charset="0"/>
            </a:endParaRPr>
          </a:p>
          <a:p>
            <a:endParaRPr lang="en-US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dirty="0">
                <a:latin typeface="Berlin Sans FB" panose="020E0602020502020306" pitchFamily="34" charset="0"/>
              </a:rPr>
              <a:t>  A full tens frame, now has a  value of 1.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83441" y="3096362"/>
            <a:ext cx="698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0.1</a:t>
            </a:r>
            <a:endParaRPr lang="en-GB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21" y="5404514"/>
            <a:ext cx="1619250" cy="13557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7A87E22-6AF1-4094-98A4-5301A16E7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7088" y="2719469"/>
            <a:ext cx="4724400" cy="293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236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6002" y="1713944"/>
            <a:ext cx="1076824" cy="5002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21" y="5404514"/>
            <a:ext cx="1619250" cy="1355749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604" y="1713943"/>
            <a:ext cx="1076824" cy="500246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C6A7891-DEC1-4391-A9CC-227EDBF275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713943"/>
            <a:ext cx="5668282" cy="940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575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66155" y="1716083"/>
            <a:ext cx="1072060" cy="50441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21" y="5404514"/>
            <a:ext cx="1619250" cy="1355749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5" y="1716083"/>
            <a:ext cx="1072060" cy="504418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259E023-7436-4116-96C2-103E6F1FB8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1509" y="2733675"/>
            <a:ext cx="5547633" cy="99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273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6610" y="1776331"/>
            <a:ext cx="1099996" cy="49839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21" y="5404514"/>
            <a:ext cx="1619250" cy="1355749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7598" y="1776331"/>
            <a:ext cx="1099996" cy="498393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A7F6F8E-46B4-47F1-A27E-E77C1DE1C4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747144"/>
            <a:ext cx="5849257" cy="116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22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6626" y="1799763"/>
            <a:ext cx="1044766" cy="49157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21" y="5404514"/>
            <a:ext cx="1619250" cy="1355749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1774" y="1844505"/>
            <a:ext cx="1044766" cy="491575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6E7204D-C811-47C8-83AC-8ECC8F3B8D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6922" y="4861265"/>
            <a:ext cx="5704114" cy="108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2728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4226" y="1690687"/>
            <a:ext cx="1118405" cy="50328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21" y="5404514"/>
            <a:ext cx="1619250" cy="1355749"/>
          </a:xfrm>
          <a:prstGeom prst="rect">
            <a:avLst/>
          </a:prstGeom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999" y="1690687"/>
            <a:ext cx="1118405" cy="503282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A34ECD92-F053-44F1-A3FD-C710A6DF02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9" y="5744250"/>
            <a:ext cx="5733143" cy="99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19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564" y="125329"/>
            <a:ext cx="10515600" cy="1325563"/>
          </a:xfrm>
        </p:spPr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Double these numbers to 10.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5" name="Picture 4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4379" y="1450892"/>
            <a:ext cx="1123509" cy="500724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1846" y="1450891"/>
            <a:ext cx="1123509" cy="5007243"/>
          </a:xfrm>
          <a:prstGeom prst="rect">
            <a:avLst/>
          </a:prstGeom>
        </p:spPr>
      </p:pic>
      <p:sp>
        <p:nvSpPr>
          <p:cNvPr id="23" name="Rounded Rectangular Callout 22"/>
          <p:cNvSpPr/>
          <p:nvPr/>
        </p:nvSpPr>
        <p:spPr>
          <a:xfrm>
            <a:off x="7601803" y="2756848"/>
            <a:ext cx="3248167" cy="1583140"/>
          </a:xfrm>
          <a:prstGeom prst="wedgeRoundRectCallout">
            <a:avLst>
              <a:gd name="adj1" fmla="val -59909"/>
              <a:gd name="adj2" fmla="val 1107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710985" y="2866030"/>
            <a:ext cx="29998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Berlin Sans FB" panose="020E0602020502020306" pitchFamily="34" charset="0"/>
              </a:rPr>
              <a:t>Remember, you can slide the tens frame together to find the total of 2 equal groups.</a:t>
            </a:r>
            <a:endParaRPr lang="en-GB" sz="2000" dirty="0">
              <a:latin typeface="Berlin Sans FB" panose="020E0602020502020306" pitchFamily="34" charset="0"/>
            </a:endParaRPr>
          </a:p>
        </p:txBody>
      </p:sp>
      <p:cxnSp>
        <p:nvCxnSpPr>
          <p:cNvPr id="26" name="Straight Arrow Connector 25"/>
          <p:cNvCxnSpPr>
            <a:cxnSpLocks/>
          </p:cNvCxnSpPr>
          <p:nvPr/>
        </p:nvCxnSpPr>
        <p:spPr>
          <a:xfrm flipH="1">
            <a:off x="3729038" y="1242373"/>
            <a:ext cx="8357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273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5056" y="1670926"/>
            <a:ext cx="1123509" cy="500724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5618" y="1670925"/>
            <a:ext cx="1123509" cy="50072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A3952C-6FF0-4F7A-AEE5-6EB5820AD7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0460" y="1417210"/>
            <a:ext cx="4978400" cy="526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30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8287" y="1631062"/>
            <a:ext cx="1125391" cy="50273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0256" y="1631062"/>
            <a:ext cx="1125391" cy="502734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DB1B7DE-417D-4145-A5E9-E1ADFD6F64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849" y="2435982"/>
            <a:ext cx="5503621" cy="118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90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5551" y="1631062"/>
            <a:ext cx="1125391" cy="50273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2903" y="1631062"/>
            <a:ext cx="1125391" cy="502734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EFA6F48-D4D2-4FC8-A98D-661ED94D4C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9135" y="3429000"/>
            <a:ext cx="5806920" cy="145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463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6290" y="1651165"/>
            <a:ext cx="1125392" cy="500724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6508" y="1651165"/>
            <a:ext cx="1125392" cy="500724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B5A5AE9-2D71-4EC2-A942-013E9B9B75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6726" y="4627207"/>
            <a:ext cx="5666162" cy="118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93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e MSW@USC Diversity Toolkit: A Guide to Discussing Identity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660" y="2262"/>
            <a:ext cx="2962340" cy="785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366" y="5431135"/>
            <a:ext cx="1523938" cy="140061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693" y="1690688"/>
            <a:ext cx="1160157" cy="50273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1186" y="1690688"/>
            <a:ext cx="1160157" cy="50273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F0ECFB6-C4D7-4969-9712-02C8C7C443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5724578"/>
            <a:ext cx="5410200" cy="113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20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Berlin Sans FB" panose="020E0602020502020306" pitchFamily="34" charset="0"/>
              </a:rPr>
              <a:t>The next set of questions follow the same pattern, but the numbers are 10 times larger.</a:t>
            </a:r>
            <a:endParaRPr lang="en-GB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1447"/>
            <a:ext cx="10515600" cy="3725515"/>
          </a:xfrm>
        </p:spPr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Each counter now has a value of 10</a:t>
            </a:r>
          </a:p>
          <a:p>
            <a:endParaRPr lang="en-US" dirty="0">
              <a:latin typeface="Berlin Sans FB" panose="020E0602020502020306" pitchFamily="34" charset="0"/>
            </a:endParaRPr>
          </a:p>
          <a:p>
            <a:endParaRPr lang="en-US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dirty="0">
                <a:latin typeface="Berlin Sans FB" panose="020E0602020502020306" pitchFamily="34" charset="0"/>
              </a:rPr>
              <a:t>  A full tens frame, now has a  value of 100.</a:t>
            </a:r>
            <a:endParaRPr lang="en-GB" dirty="0">
              <a:latin typeface="Berlin Sans FB" panose="020E0602020502020306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346" y="3061048"/>
            <a:ext cx="828095" cy="8153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0E89AC3-F419-42EB-87EA-41C959E6A1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2825" y="2700337"/>
            <a:ext cx="4800276" cy="2984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89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7098" y="2127546"/>
            <a:ext cx="1041922" cy="4409995"/>
          </a:xfrm>
          <a:prstGeom prst="rect">
            <a:avLst/>
          </a:prstGeom>
        </p:spPr>
      </p:pic>
      <p:pic>
        <p:nvPicPr>
          <p:cNvPr id="8" name="Content Placeholder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7164" y="2127546"/>
            <a:ext cx="1037230" cy="43901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99" y="5443947"/>
            <a:ext cx="1618601" cy="141405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E9734F9-E73B-4959-8994-DBF4F790E1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6912" y="2127545"/>
            <a:ext cx="5312002" cy="1005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00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162</Words>
  <Application>Microsoft Office PowerPoint</Application>
  <PresentationFormat>Widescreen</PresentationFormat>
  <Paragraphs>24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Berlin Sans FB</vt:lpstr>
      <vt:lpstr>Calibri</vt:lpstr>
      <vt:lpstr>Calibri Light</vt:lpstr>
      <vt:lpstr>Office Theme</vt:lpstr>
      <vt:lpstr>Doubling numbers to 10</vt:lpstr>
      <vt:lpstr>Double these numbers to 10.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next set of questions follow the same pattern, but the numbers are 10 times larger.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next set of questions follow the same pattern, but the numbers are 10 times smaller.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LI</dc:creator>
  <cp:lastModifiedBy>Kian Li</cp:lastModifiedBy>
  <cp:revision>29</cp:revision>
  <dcterms:created xsi:type="dcterms:W3CDTF">2020-05-31T23:43:00Z</dcterms:created>
  <dcterms:modified xsi:type="dcterms:W3CDTF">2020-06-21T19:53:49Z</dcterms:modified>
</cp:coreProperties>
</file>