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8" r:id="rId4"/>
    <p:sldId id="264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5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97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590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64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933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303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11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529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875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472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13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A5668-DCAB-4286-B4B0-2D8574A9F91F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71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2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2.png"/><Relationship Id="rId4" Type="http://schemas.openxmlformats.org/officeDocument/2006/relationships/image" Target="../media/image10.png"/><Relationship Id="rId9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6.png"/><Relationship Id="rId7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08214"/>
            <a:ext cx="9144000" cy="1115870"/>
          </a:xfrm>
        </p:spPr>
        <p:txBody>
          <a:bodyPr/>
          <a:lstStyle/>
          <a:p>
            <a:r>
              <a:rPr lang="en-US" dirty="0" smtClean="0">
                <a:latin typeface="Berlin Sans FB" panose="020E0602020502020306" pitchFamily="34" charset="0"/>
              </a:rPr>
              <a:t>Multiples of </a:t>
            </a:r>
            <a:r>
              <a:rPr lang="en-US" dirty="0">
                <a:latin typeface="Berlin Sans FB" panose="020E0602020502020306" pitchFamily="34" charset="0"/>
              </a:rPr>
              <a:t>5</a:t>
            </a:r>
            <a:endParaRPr lang="en-GB" dirty="0">
              <a:latin typeface="Berlin Sans FB" panose="020E0602020502020306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type="subTitle" idx="1"/>
          </p:nvPr>
        </p:nvSpPr>
        <p:spPr>
          <a:xfrm>
            <a:off x="1428750" y="2551113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Berlin Sans FB" panose="020E0602020502020306" pitchFamily="34" charset="0"/>
              </a:rPr>
              <a:t>Complete the questions on each slide.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To help you, the resources on the screen can be dragged and moved.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The slides are increasingly challenging. Look for these signposts to see if it is relevant for you.</a:t>
            </a:r>
          </a:p>
          <a:p>
            <a:endParaRPr lang="en-US" dirty="0">
              <a:latin typeface="Berlin Sans FB" panose="020E0602020502020306" pitchFamily="34" charset="0"/>
            </a:endParaRPr>
          </a:p>
          <a:p>
            <a:endParaRPr lang="en-US" dirty="0" smtClean="0">
              <a:latin typeface="Berlin Sans FB" panose="020E0602020502020306" pitchFamily="34" charset="0"/>
            </a:endParaRP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215" y="4486914"/>
            <a:ext cx="2338032" cy="21488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7356" y="4486914"/>
            <a:ext cx="2369096" cy="214882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2561" y="4486913"/>
            <a:ext cx="2292824" cy="21199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01657" y="4486913"/>
            <a:ext cx="2398522" cy="2119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30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366" y="1992218"/>
            <a:ext cx="11861773" cy="34389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366" y="5431135"/>
            <a:ext cx="1523938" cy="14006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46217" y="318655"/>
            <a:ext cx="63730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lin Sans FB" panose="020E0602020502020306" pitchFamily="34" charset="0"/>
              </a:rPr>
              <a:t>Use your Lego or blocks from your toy box to make towers of 10.</a:t>
            </a:r>
          </a:p>
          <a:p>
            <a:endParaRPr lang="en-US" dirty="0" smtClean="0">
              <a:latin typeface="Berlin Sans FB" panose="020E0602020502020306" pitchFamily="34" charset="0"/>
            </a:endParaRPr>
          </a:p>
          <a:p>
            <a:pPr algn="ctr"/>
            <a:r>
              <a:rPr lang="en-US" dirty="0" smtClean="0">
                <a:latin typeface="Berlin Sans FB" panose="020E0602020502020306" pitchFamily="34" charset="0"/>
              </a:rPr>
              <a:t>Count in tens.</a:t>
            </a:r>
          </a:p>
          <a:p>
            <a:pPr algn="ctr"/>
            <a:r>
              <a:rPr lang="en-US" dirty="0" smtClean="0">
                <a:latin typeface="Berlin Sans FB" panose="020E0602020502020306" pitchFamily="34" charset="0"/>
              </a:rPr>
              <a:t>Can you put them into groups of 5?</a:t>
            </a:r>
          </a:p>
          <a:p>
            <a:pPr algn="ctr"/>
            <a:r>
              <a:rPr lang="en-US" dirty="0" smtClean="0">
                <a:latin typeface="Berlin Sans FB" panose="020E0602020502020306" pitchFamily="34" charset="0"/>
              </a:rPr>
              <a:t>How many fives are in each tower of 10?</a:t>
            </a:r>
            <a:endParaRPr lang="en-GB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237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7906" y="135562"/>
            <a:ext cx="5291051" cy="753991"/>
          </a:xfrm>
        </p:spPr>
        <p:txBody>
          <a:bodyPr/>
          <a:lstStyle/>
          <a:p>
            <a:r>
              <a:rPr lang="en-US" dirty="0" smtClean="0">
                <a:latin typeface="Berlin Sans FB" panose="020E0602020502020306" pitchFamily="34" charset="0"/>
              </a:rPr>
              <a:t>Continue the pattern</a:t>
            </a:r>
            <a:endParaRPr lang="en-GB" dirty="0">
              <a:latin typeface="Berlin Sans FB" panose="020E0602020502020306" pitchFamily="34" charset="0"/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324581" y="4055264"/>
            <a:ext cx="2893325" cy="1337481"/>
          </a:xfrm>
          <a:prstGeom prst="wedgeRoundRectCallout">
            <a:avLst>
              <a:gd name="adj1" fmla="val -32271"/>
              <a:gd name="adj2" fmla="val -7841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404262" y="4154026"/>
            <a:ext cx="30025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erlin Sans FB" panose="020E0602020502020306" pitchFamily="34" charset="0"/>
              </a:rPr>
              <a:t>Drag the towers to make the groups of ten, to help you.</a:t>
            </a:r>
            <a:endParaRPr lang="en-GB" sz="2400" dirty="0">
              <a:latin typeface="Berlin Sans FB" panose="020E0602020502020306" pitchFamily="34" charset="0"/>
            </a:endParaRPr>
          </a:p>
        </p:txBody>
      </p:sp>
      <p:pic>
        <p:nvPicPr>
          <p:cNvPr id="1028" name="Picture 4" descr="The MSW@USC Diversity Toolkit: A Guide to Discussing Identity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660" y="2262"/>
            <a:ext cx="2962340" cy="78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1106" y="1602242"/>
            <a:ext cx="4737108" cy="521736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581" y="2140560"/>
            <a:ext cx="352776" cy="10707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581" y="1148538"/>
            <a:ext cx="352776" cy="9920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199" y="2157827"/>
            <a:ext cx="367145" cy="105351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199" y="1136383"/>
            <a:ext cx="367145" cy="10041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44125" y="1157506"/>
            <a:ext cx="349398" cy="100032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44125" y="2168304"/>
            <a:ext cx="349398" cy="10430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93566" y="1144366"/>
            <a:ext cx="330979" cy="101346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87714" y="2155163"/>
            <a:ext cx="336832" cy="10313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92343" y="1157507"/>
            <a:ext cx="314093" cy="101079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92343" y="2168304"/>
            <a:ext cx="324112" cy="10430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67007" y="1149129"/>
            <a:ext cx="335175" cy="101917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67007" y="2192171"/>
            <a:ext cx="335175" cy="101917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93572" y="5453117"/>
            <a:ext cx="1520737" cy="136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98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945" y="135562"/>
            <a:ext cx="8049491" cy="75399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rlin Sans FB" panose="020E0602020502020306" pitchFamily="34" charset="0"/>
              </a:rPr>
              <a:t>Multiplication and division problems</a:t>
            </a:r>
            <a:endParaRPr lang="en-GB" dirty="0">
              <a:latin typeface="Berlin Sans FB" panose="020E0602020502020306" pitchFamily="34" charset="0"/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324581" y="4055264"/>
            <a:ext cx="2893325" cy="1337481"/>
          </a:xfrm>
          <a:prstGeom prst="wedgeRoundRectCallout">
            <a:avLst>
              <a:gd name="adj1" fmla="val -32271"/>
              <a:gd name="adj2" fmla="val -7841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404262" y="4154026"/>
            <a:ext cx="30025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erlin Sans FB" panose="020E0602020502020306" pitchFamily="34" charset="0"/>
              </a:rPr>
              <a:t>Drag the towers to make the groups of ten, to help you.</a:t>
            </a:r>
            <a:endParaRPr lang="en-GB" sz="24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581" y="2140560"/>
            <a:ext cx="352776" cy="10707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581" y="1148538"/>
            <a:ext cx="352776" cy="9920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2157827"/>
            <a:ext cx="367145" cy="105351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1136383"/>
            <a:ext cx="367145" cy="10041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4125" y="1157506"/>
            <a:ext cx="349398" cy="100032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4125" y="2168304"/>
            <a:ext cx="349398" cy="10430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3566" y="1144366"/>
            <a:ext cx="330979" cy="101346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87714" y="2155163"/>
            <a:ext cx="336832" cy="10313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92343" y="1157507"/>
            <a:ext cx="314093" cy="101079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92343" y="2168304"/>
            <a:ext cx="324112" cy="10430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67007" y="1149129"/>
            <a:ext cx="335175" cy="101917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67007" y="2192171"/>
            <a:ext cx="335175" cy="101917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79901" y="1423861"/>
            <a:ext cx="3845070" cy="5262805"/>
          </a:xfrm>
          <a:prstGeom prst="rect">
            <a:avLst/>
          </a:prstGeom>
        </p:spPr>
      </p:pic>
      <p:pic>
        <p:nvPicPr>
          <p:cNvPr id="23" name="Picture 2" descr="The MSW@USC Diversity Toolkit: A Guide to Discussing Identity ...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659" y="2262"/>
            <a:ext cx="2962341" cy="78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93572" y="5453117"/>
            <a:ext cx="1520737" cy="136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95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46207"/>
            <a:ext cx="10515600" cy="6043756"/>
          </a:xfrm>
          <a:ln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en-GB" dirty="0">
                <a:solidFill>
                  <a:srgbClr val="0070C0"/>
                </a:solidFill>
                <a:latin typeface="Berlin Sans FB" panose="020E0602020502020306" pitchFamily="34" charset="0"/>
              </a:rPr>
              <a:t>If,               2 x 5 = 10 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0070C0"/>
                </a:solidFill>
                <a:latin typeface="Berlin Sans FB" panose="020E0602020502020306" pitchFamily="34" charset="0"/>
              </a:rPr>
              <a:t>Then,   </a:t>
            </a:r>
            <a:r>
              <a:rPr lang="en-GB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     </a:t>
            </a:r>
            <a:r>
              <a:rPr lang="en-GB" dirty="0">
                <a:solidFill>
                  <a:srgbClr val="0070C0"/>
                </a:solidFill>
                <a:latin typeface="Berlin Sans FB" panose="020E0602020502020306" pitchFamily="34" charset="0"/>
              </a:rPr>
              <a:t>2</a:t>
            </a:r>
            <a:r>
              <a:rPr lang="en-GB" dirty="0">
                <a:solidFill>
                  <a:srgbClr val="FF0000"/>
                </a:solidFill>
                <a:latin typeface="Berlin Sans FB" panose="020E0602020502020306" pitchFamily="34" charset="0"/>
              </a:rPr>
              <a:t>0</a:t>
            </a:r>
            <a:r>
              <a:rPr lang="en-GB" dirty="0">
                <a:solidFill>
                  <a:srgbClr val="0070C0"/>
                </a:solidFill>
                <a:latin typeface="Berlin Sans FB" panose="020E0602020502020306" pitchFamily="34" charset="0"/>
              </a:rPr>
              <a:t> x 5 = 10</a:t>
            </a:r>
            <a:r>
              <a:rPr lang="en-GB" dirty="0">
                <a:solidFill>
                  <a:srgbClr val="FF0000"/>
                </a:solidFill>
                <a:latin typeface="Berlin Sans FB" panose="020E0602020502020306" pitchFamily="34" charset="0"/>
              </a:rPr>
              <a:t>0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latin typeface="Berlin Sans FB" panose="020E0602020502020306" pitchFamily="34" charset="0"/>
              </a:rPr>
              <a:t>(</a:t>
            </a:r>
            <a:r>
              <a:rPr lang="en-GB" i="1" dirty="0">
                <a:solidFill>
                  <a:srgbClr val="0070C0"/>
                </a:solidFill>
                <a:latin typeface="Berlin Sans FB" panose="020E0602020502020306" pitchFamily="34" charset="0"/>
              </a:rPr>
              <a:t>20 is </a:t>
            </a:r>
            <a:r>
              <a:rPr lang="en-GB" i="1" dirty="0">
                <a:solidFill>
                  <a:srgbClr val="FF0000"/>
                </a:solidFill>
                <a:latin typeface="Berlin Sans FB" panose="020E0602020502020306" pitchFamily="34" charset="0"/>
              </a:rPr>
              <a:t>ten times larger </a:t>
            </a:r>
            <a:r>
              <a:rPr lang="en-GB" i="1" dirty="0">
                <a:solidFill>
                  <a:srgbClr val="0070C0"/>
                </a:solidFill>
                <a:latin typeface="Berlin Sans FB" panose="020E0602020502020306" pitchFamily="34" charset="0"/>
              </a:rPr>
              <a:t>than 2, so the result is also ten times larger</a:t>
            </a:r>
            <a:r>
              <a:rPr lang="en-GB" dirty="0">
                <a:solidFill>
                  <a:srgbClr val="0070C0"/>
                </a:solidFill>
                <a:latin typeface="Berlin Sans FB" panose="020E0602020502020306" pitchFamily="34" charset="0"/>
              </a:rPr>
              <a:t>).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54" y="5403273"/>
            <a:ext cx="1496291" cy="13005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6189" y="1873982"/>
            <a:ext cx="4489738" cy="48298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939" y="2062938"/>
            <a:ext cx="352776" cy="9920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939" y="3054960"/>
            <a:ext cx="352776" cy="10707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199" y="2050783"/>
            <a:ext cx="367145" cy="100417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199" y="3072227"/>
            <a:ext cx="367145" cy="105351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33755" y="2050783"/>
            <a:ext cx="349398" cy="100032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26828" y="3068832"/>
            <a:ext cx="349398" cy="10430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8023" y="2044212"/>
            <a:ext cx="330979" cy="101346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8023" y="3068832"/>
            <a:ext cx="336832" cy="103138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03872" y="2040306"/>
            <a:ext cx="314093" cy="101079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03872" y="3068832"/>
            <a:ext cx="324112" cy="104304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81681" y="2049657"/>
            <a:ext cx="335175" cy="101917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81681" y="3068832"/>
            <a:ext cx="335175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182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443</TotalTime>
  <Words>149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Berlin Sans FB</vt:lpstr>
      <vt:lpstr>Calibri</vt:lpstr>
      <vt:lpstr>Calibri Light</vt:lpstr>
      <vt:lpstr>Office Theme</vt:lpstr>
      <vt:lpstr>Multiples of 5</vt:lpstr>
      <vt:lpstr>PowerPoint Presentation</vt:lpstr>
      <vt:lpstr>Continue the pattern</vt:lpstr>
      <vt:lpstr>Multiplication and division problems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Multiples of 10</dc:title>
  <dc:creator>KATE LI</dc:creator>
  <cp:lastModifiedBy>KATE LI</cp:lastModifiedBy>
  <cp:revision>17</cp:revision>
  <dcterms:created xsi:type="dcterms:W3CDTF">2020-06-03T17:46:39Z</dcterms:created>
  <dcterms:modified xsi:type="dcterms:W3CDTF">2020-06-06T11:52:09Z</dcterms:modified>
</cp:coreProperties>
</file>