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5"/>
  </p:notesMasterIdLst>
  <p:handoutMasterIdLst>
    <p:handoutMasterId r:id="rId36"/>
  </p:handoutMasterIdLst>
  <p:sldIdLst>
    <p:sldId id="256" r:id="rId5"/>
    <p:sldId id="258" r:id="rId6"/>
    <p:sldId id="266" r:id="rId7"/>
    <p:sldId id="267" r:id="rId8"/>
    <p:sldId id="268" r:id="rId9"/>
    <p:sldId id="270" r:id="rId10"/>
    <p:sldId id="261" r:id="rId11"/>
    <p:sldId id="271" r:id="rId12"/>
    <p:sldId id="272" r:id="rId13"/>
    <p:sldId id="269" r:id="rId14"/>
    <p:sldId id="273" r:id="rId15"/>
    <p:sldId id="274" r:id="rId16"/>
    <p:sldId id="275" r:id="rId17"/>
    <p:sldId id="277" r:id="rId18"/>
    <p:sldId id="276" r:id="rId19"/>
    <p:sldId id="300" r:id="rId20"/>
    <p:sldId id="301" r:id="rId21"/>
    <p:sldId id="302" r:id="rId22"/>
    <p:sldId id="298" r:id="rId23"/>
    <p:sldId id="304" r:id="rId24"/>
    <p:sldId id="303" r:id="rId25"/>
    <p:sldId id="288" r:id="rId26"/>
    <p:sldId id="289" r:id="rId27"/>
    <p:sldId id="290" r:id="rId28"/>
    <p:sldId id="291" r:id="rId29"/>
    <p:sldId id="292" r:id="rId30"/>
    <p:sldId id="295" r:id="rId31"/>
    <p:sldId id="296" r:id="rId32"/>
    <p:sldId id="264" r:id="rId33"/>
    <p:sldId id="299"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3FAA7-7D47-877E-6A43-EFD66F50872F}" v="9" dt="2022-06-11T22:57:03.929"/>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0969" autoAdjust="0"/>
  </p:normalViewPr>
  <p:slideViewPr>
    <p:cSldViewPr snapToGrid="0">
      <p:cViewPr varScale="1">
        <p:scale>
          <a:sx n="58" d="100"/>
          <a:sy n="58" d="100"/>
        </p:scale>
        <p:origin x="1230" y="78"/>
      </p:cViewPr>
      <p:guideLst>
        <p:guide orient="horz" pos="2160"/>
        <p:guide pos="3840"/>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6/11/2022</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6/11/2022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1D7B6F-E65C-42E7-86A5-0A01C6C95227}" type="slidenum">
              <a:rPr lang="en-US" noProof="0" smtClean="0"/>
              <a:t>9</a:t>
            </a:fld>
            <a:endParaRPr lang="en-US" noProof="0" dirty="0"/>
          </a:p>
        </p:txBody>
      </p:sp>
    </p:spTree>
    <p:extLst>
      <p:ext uri="{BB962C8B-B14F-4D97-AF65-F5344CB8AC3E}">
        <p14:creationId xmlns:p14="http://schemas.microsoft.com/office/powerpoint/2010/main" val="345838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30</a:t>
            </a:fld>
            <a:endParaRPr lang="en-US" noProof="0" dirty="0"/>
          </a:p>
        </p:txBody>
      </p:sp>
    </p:spTree>
    <p:extLst>
      <p:ext uri="{BB962C8B-B14F-4D97-AF65-F5344CB8AC3E}">
        <p14:creationId xmlns:p14="http://schemas.microsoft.com/office/powerpoint/2010/main" val="3129139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GB" noProof="0"/>
              <a:t>    Nantwich Primary Academy and Nursery</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GB" noProof="0"/>
              <a:t>    Nantwich Primary Academy and Nursery</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GB" noProof="0"/>
              <a:t>    Nantwich Primary Academy and Nursery</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GB" noProof="0"/>
              <a:t>    Nantwich Primary Academy and Nursery</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GB" noProof="0"/>
              <a:t>    Nantwich Primary Academy and Nursery</a:t>
            </a:r>
            <a:endParaRPr lang="en-US" noProof="0"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GB" noProof="0"/>
              <a:t>    Nantwich Primary Academy and Nursery</a:t>
            </a:r>
            <a:endParaRPr lang="en-US" noProof="0"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GB" noProof="0"/>
              <a:t>    Nantwich Primary Academy and Nursery</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GB" noProof="0"/>
              <a:t>    Nantwich Primary Academy and Nursery</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GB" noProof="0"/>
              <a:t>    Nantwich Primary Academy and Nursery</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GB" noProof="0"/>
              <a:t>    Nantwich Primary Academy and Nursery</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GB" noProof="0"/>
              <a:t>    Nantwich Primary Academy and Nursery</a:t>
            </a:r>
            <a:endParaRPr lang="en-US" noProof="0"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GB" noProof="0"/>
              <a:t>    Nantwich Primary Academy and Nursery</a:t>
            </a:r>
            <a:endParaRPr lang="en-US" noProof="0" dirty="0"/>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GB" noProof="0"/>
              <a:t>    Nantwich Primary Academy and Nursery</a:t>
            </a:r>
            <a:endParaRPr lang="en-US" noProof="0" dirty="0"/>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GB" noProof="0"/>
              <a:t>    Nantwich Primary Academy and Nursery</a:t>
            </a:r>
            <a:endParaRPr lang="en-US" noProof="0"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GB" noProof="0"/>
              <a:t>    Nantwich Primary Academy and Nursery</a:t>
            </a:r>
            <a:endParaRPr lang="en-US" noProof="0"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GB" noProof="0"/>
              <a:t>    Nantwich Primary Academy and Nursery</a:t>
            </a:r>
            <a:endParaRPr lang="en-US" noProof="0" dirty="0"/>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GB" noProof="0"/>
              <a:t>    Nantwich Primary Academy and Nursery</a:t>
            </a:r>
            <a:endParaRPr lang="en-US" noProof="0" dirty="0"/>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a:t>MM.DD.20XX</a:t>
            </a:r>
            <a:endParaRPr lang="en-US" noProof="0" dirty="0"/>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GB" noProof="0"/>
              <a:t>    Nantwich Primary Academy and Nursery</a:t>
            </a:r>
            <a:endParaRPr lang="en-US" noProof="0" dirty="0"/>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hyperlink" Target="http://www.gov.uk/apply-free-school-meal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7071970" y="2651324"/>
            <a:ext cx="4851352" cy="1827069"/>
          </a:xfrm>
        </p:spPr>
        <p:txBody>
          <a:bodyPr>
            <a:noAutofit/>
          </a:bodyPr>
          <a:lstStyle/>
          <a:p>
            <a:pPr algn="ctr"/>
            <a:r>
              <a:rPr lang="en-US" sz="4000" dirty="0"/>
              <a:t>Nantwich Primary Academy and Nursery</a:t>
            </a:r>
            <a:endParaRPr lang="ru-RU" sz="4000"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pPr algn="ctr"/>
            <a:r>
              <a:rPr lang="en-US" dirty="0">
                <a:latin typeface="+mj-lt"/>
              </a:rPr>
              <a:t>New Starter Presentation</a:t>
            </a:r>
            <a:endParaRPr lang="ru-RU" dirty="0">
              <a:latin typeface="+mj-lt"/>
            </a:endParaRPr>
          </a:p>
        </p:txBody>
      </p:sp>
      <p:pic>
        <p:nvPicPr>
          <p:cNvPr id="4" name="Picture 3"/>
          <p:cNvPicPr>
            <a:picLocks noChangeAspect="1"/>
          </p:cNvPicPr>
          <p:nvPr/>
        </p:nvPicPr>
        <p:blipFill>
          <a:blip r:embed="rId3"/>
          <a:stretch>
            <a:fillRect/>
          </a:stretch>
        </p:blipFill>
        <p:spPr>
          <a:xfrm rot="21396104">
            <a:off x="2746706" y="5528425"/>
            <a:ext cx="3360738" cy="1120246"/>
          </a:xfrm>
          <a:prstGeom prst="rect">
            <a:avLst/>
          </a:prstGeom>
        </p:spPr>
      </p:pic>
      <p:sp>
        <p:nvSpPr>
          <p:cNvPr id="8" name="Subtitle 2">
            <a:extLst>
              <a:ext uri="{FF2B5EF4-FFF2-40B4-BE49-F238E27FC236}">
                <a16:creationId xmlns:a16="http://schemas.microsoft.com/office/drawing/2014/main" id="{5A81143F-FBEE-4565-886D-08852310C84F}"/>
              </a:ext>
            </a:extLst>
          </p:cNvPr>
          <p:cNvSpPr txBox="1">
            <a:spLocks/>
          </p:cNvSpPr>
          <p:nvPr/>
        </p:nvSpPr>
        <p:spPr>
          <a:xfrm rot="21009265">
            <a:off x="2445280" y="5643337"/>
            <a:ext cx="3963590" cy="858767"/>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4"/>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dirty="0">
                <a:latin typeface="+mj-lt"/>
              </a:rPr>
              <a:t>Nurturing every child on the pathway to success</a:t>
            </a:r>
            <a:endParaRPr lang="ru-RU" sz="1800" dirty="0">
              <a:latin typeface="+mj-lt"/>
            </a:endParaRPr>
          </a:p>
        </p:txBody>
      </p:sp>
      <p:pic>
        <p:nvPicPr>
          <p:cNvPr id="10" name="Picture 9"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9583" y="130615"/>
            <a:ext cx="1219625" cy="1219625"/>
          </a:xfrm>
          <a:prstGeom prst="ellipse">
            <a:avLst/>
          </a:prstGeom>
          <a:ln>
            <a:noFill/>
          </a:ln>
          <a:effectLst>
            <a:softEdge rad="12700"/>
          </a:effectLst>
        </p:spPr>
      </p:pic>
      <p:pic>
        <p:nvPicPr>
          <p:cNvPr id="1026" name="Picture 2" descr="R:\2019-20\EYFS\Pics\IMG_7538.JPG"/>
          <p:cNvPicPr>
            <a:picLocks noGrp="1" noChangeAspect="1" noChangeArrowheads="1"/>
          </p:cNvPicPr>
          <p:nvPr>
            <p:ph type="pic" sz="quarter" idx="15"/>
          </p:nvPr>
        </p:nvPicPr>
        <p:blipFill>
          <a:blip r:embed="rId5">
            <a:extLst>
              <a:ext uri="{28A0092B-C50C-407E-A947-70E740481C1C}">
                <a14:useLocalDpi xmlns:a14="http://schemas.microsoft.com/office/drawing/2010/main" val="0"/>
              </a:ext>
            </a:extLst>
          </a:blip>
          <a:srcRect l="6218" r="6218"/>
          <a:stretch>
            <a:fillRect/>
          </a:stretch>
        </p:blipFill>
        <p:spPr bwMode="auto">
          <a:xfrm rot="4782364">
            <a:off x="595434" y="386152"/>
            <a:ext cx="4507831" cy="656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4398264"/>
            <a:ext cx="2606040" cy="11978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5" name="Content Placeholder 4"/>
          <p:cNvSpPr>
            <a:spLocks noGrp="1"/>
          </p:cNvSpPr>
          <p:nvPr>
            <p:ph idx="1"/>
          </p:nvPr>
        </p:nvSpPr>
        <p:spPr>
          <a:xfrm>
            <a:off x="934338" y="1759459"/>
            <a:ext cx="10871662" cy="4551490"/>
          </a:xfrm>
        </p:spPr>
        <p:txBody>
          <a:bodyPr>
            <a:normAutofit lnSpcReduction="10000"/>
          </a:bodyPr>
          <a:lstStyle/>
          <a:p>
            <a:pPr marL="0" indent="0" algn="ctr">
              <a:lnSpc>
                <a:spcPct val="100000"/>
              </a:lnSpc>
              <a:buNone/>
            </a:pPr>
            <a:r>
              <a:rPr lang="en-GB" sz="3600" b="1" dirty="0">
                <a:solidFill>
                  <a:srgbClr val="00B050"/>
                </a:solidFill>
                <a:latin typeface="+mj-lt"/>
              </a:rPr>
              <a:t>Can your child…..?</a:t>
            </a:r>
          </a:p>
          <a:p>
            <a:pPr>
              <a:lnSpc>
                <a:spcPct val="100000"/>
              </a:lnSpc>
              <a:buClr>
                <a:schemeClr val="accent1">
                  <a:lumMod val="60000"/>
                  <a:lumOff val="40000"/>
                </a:schemeClr>
              </a:buClr>
            </a:pPr>
            <a:r>
              <a:rPr lang="en-GB" sz="3600" dirty="0">
                <a:solidFill>
                  <a:srgbClr val="000000"/>
                </a:solidFill>
                <a:latin typeface="+mj-lt"/>
              </a:rPr>
              <a:t>Cut up their own food using a knife and fork?</a:t>
            </a:r>
          </a:p>
          <a:p>
            <a:pPr>
              <a:lnSpc>
                <a:spcPct val="100000"/>
              </a:lnSpc>
              <a:buClr>
                <a:schemeClr val="accent1">
                  <a:lumMod val="60000"/>
                  <a:lumOff val="40000"/>
                </a:schemeClr>
              </a:buClr>
            </a:pPr>
            <a:r>
              <a:rPr lang="en-GB" sz="3600" dirty="0">
                <a:solidFill>
                  <a:srgbClr val="000000"/>
                </a:solidFill>
                <a:latin typeface="+mj-lt"/>
              </a:rPr>
              <a:t>Put on their own coat?</a:t>
            </a:r>
          </a:p>
          <a:p>
            <a:pPr>
              <a:lnSpc>
                <a:spcPct val="100000"/>
              </a:lnSpc>
              <a:buClr>
                <a:schemeClr val="accent1">
                  <a:lumMod val="60000"/>
                  <a:lumOff val="40000"/>
                </a:schemeClr>
              </a:buClr>
            </a:pPr>
            <a:r>
              <a:rPr lang="en-GB" sz="3600" dirty="0">
                <a:solidFill>
                  <a:srgbClr val="000000"/>
                </a:solidFill>
                <a:latin typeface="+mj-lt"/>
              </a:rPr>
              <a:t>Be independent going to the toilet and washing their own hands?</a:t>
            </a:r>
          </a:p>
          <a:p>
            <a:pPr>
              <a:lnSpc>
                <a:spcPct val="100000"/>
              </a:lnSpc>
              <a:buClr>
                <a:schemeClr val="accent1">
                  <a:lumMod val="60000"/>
                  <a:lumOff val="40000"/>
                </a:schemeClr>
              </a:buClr>
            </a:pPr>
            <a:r>
              <a:rPr lang="en-GB" sz="3600" dirty="0">
                <a:solidFill>
                  <a:srgbClr val="000000"/>
                </a:solidFill>
                <a:latin typeface="+mj-lt"/>
              </a:rPr>
              <a:t>Get dressed and undressed on their own?</a:t>
            </a:r>
          </a:p>
          <a:p>
            <a:pPr>
              <a:lnSpc>
                <a:spcPct val="100000"/>
              </a:lnSpc>
              <a:buClr>
                <a:schemeClr val="accent1">
                  <a:lumMod val="60000"/>
                  <a:lumOff val="40000"/>
                </a:schemeClr>
              </a:buClr>
            </a:pPr>
            <a:r>
              <a:rPr lang="en-GB" sz="3600" dirty="0">
                <a:solidFill>
                  <a:srgbClr val="000000"/>
                </a:solidFill>
                <a:latin typeface="+mj-lt"/>
              </a:rPr>
              <a:t>Recognise their name?</a:t>
            </a:r>
          </a:p>
          <a:p>
            <a:pPr algn="ctr">
              <a:lnSpc>
                <a:spcPct val="100000"/>
              </a:lnSpc>
            </a:pPr>
            <a:endParaRPr lang="en-GB" sz="900" dirty="0">
              <a:latin typeface="+mj-lt"/>
            </a:endParaRPr>
          </a:p>
          <a:p>
            <a:pPr algn="ctr">
              <a:lnSpc>
                <a:spcPct val="100000"/>
              </a:lnSpc>
            </a:pPr>
            <a:endParaRPr lang="en-GB" sz="1900" dirty="0">
              <a:latin typeface="+mj-lt"/>
            </a:endParaRP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2" name="Title 1"/>
          <p:cNvSpPr>
            <a:spLocks noGrp="1"/>
          </p:cNvSpPr>
          <p:nvPr>
            <p:ph type="title"/>
          </p:nvPr>
        </p:nvSpPr>
        <p:spPr>
          <a:xfrm rot="21180000">
            <a:off x="-110683" y="295692"/>
            <a:ext cx="5049742" cy="1325563"/>
          </a:xfrm>
        </p:spPr>
        <p:txBody>
          <a:bodyPr>
            <a:normAutofit/>
          </a:bodyPr>
          <a:lstStyle/>
          <a:p>
            <a:pPr algn="ctr"/>
            <a:r>
              <a:rPr lang="en-GB" sz="3600" dirty="0"/>
              <a:t>Being School</a:t>
            </a:r>
            <a:br>
              <a:rPr lang="en-GB" sz="3600" dirty="0"/>
            </a:br>
            <a:r>
              <a:rPr lang="en-GB" sz="3600" dirty="0"/>
              <a:t>Ready</a:t>
            </a:r>
          </a:p>
        </p:txBody>
      </p:sp>
      <p:sp>
        <p:nvSpPr>
          <p:cNvPr id="8" name="Content Placeholder 4"/>
          <p:cNvSpPr txBox="1">
            <a:spLocks/>
          </p:cNvSpPr>
          <p:nvPr/>
        </p:nvSpPr>
        <p:spPr>
          <a:xfrm>
            <a:off x="419897" y="1937784"/>
            <a:ext cx="11641566" cy="4699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sz="3600" dirty="0">
              <a:solidFill>
                <a:srgbClr val="0070C0"/>
              </a:solidFill>
              <a:latin typeface="+mj-lt"/>
            </a:endParaRPr>
          </a:p>
        </p:txBody>
      </p:sp>
    </p:spTree>
    <p:extLst>
      <p:ext uri="{BB962C8B-B14F-4D97-AF65-F5344CB8AC3E}">
        <p14:creationId xmlns:p14="http://schemas.microsoft.com/office/powerpoint/2010/main" val="144983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4398264"/>
            <a:ext cx="2606040" cy="11978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5" name="Content Placeholder 4"/>
          <p:cNvSpPr>
            <a:spLocks noGrp="1"/>
          </p:cNvSpPr>
          <p:nvPr>
            <p:ph idx="1"/>
          </p:nvPr>
        </p:nvSpPr>
        <p:spPr>
          <a:xfrm>
            <a:off x="934338" y="1394334"/>
            <a:ext cx="10871662" cy="4551490"/>
          </a:xfrm>
        </p:spPr>
        <p:txBody>
          <a:bodyPr>
            <a:normAutofit fontScale="92500" lnSpcReduction="10000"/>
          </a:bodyPr>
          <a:lstStyle/>
          <a:p>
            <a:pPr marL="0" indent="0" algn="ctr">
              <a:lnSpc>
                <a:spcPct val="100000"/>
              </a:lnSpc>
              <a:buNone/>
            </a:pPr>
            <a:r>
              <a:rPr lang="en-GB" sz="3600" b="1" dirty="0">
                <a:solidFill>
                  <a:srgbClr val="00B050"/>
                </a:solidFill>
                <a:latin typeface="+mj-lt"/>
              </a:rPr>
              <a:t>Literacy?</a:t>
            </a:r>
          </a:p>
          <a:p>
            <a:pPr>
              <a:lnSpc>
                <a:spcPct val="100000"/>
              </a:lnSpc>
              <a:buClr>
                <a:schemeClr val="accent1">
                  <a:lumMod val="60000"/>
                  <a:lumOff val="40000"/>
                </a:schemeClr>
              </a:buClr>
            </a:pPr>
            <a:r>
              <a:rPr lang="en-GB" sz="3600" dirty="0">
                <a:solidFill>
                  <a:srgbClr val="000000"/>
                </a:solidFill>
                <a:latin typeface="+mj-lt"/>
              </a:rPr>
              <a:t>Read, read, read!</a:t>
            </a:r>
          </a:p>
          <a:p>
            <a:pPr>
              <a:lnSpc>
                <a:spcPct val="100000"/>
              </a:lnSpc>
              <a:buClr>
                <a:schemeClr val="accent1">
                  <a:lumMod val="60000"/>
                  <a:lumOff val="40000"/>
                </a:schemeClr>
              </a:buClr>
            </a:pPr>
            <a:r>
              <a:rPr lang="en-GB" sz="3600" dirty="0">
                <a:solidFill>
                  <a:srgbClr val="000000"/>
                </a:solidFill>
                <a:latin typeface="+mj-lt"/>
              </a:rPr>
              <a:t>Discuss the pictures in books to develop vocabulary.</a:t>
            </a:r>
          </a:p>
          <a:p>
            <a:pPr>
              <a:lnSpc>
                <a:spcPct val="100000"/>
              </a:lnSpc>
              <a:buClr>
                <a:schemeClr val="accent1">
                  <a:lumMod val="60000"/>
                  <a:lumOff val="40000"/>
                </a:schemeClr>
              </a:buClr>
            </a:pPr>
            <a:r>
              <a:rPr lang="en-GB" sz="3600" dirty="0">
                <a:solidFill>
                  <a:srgbClr val="000000"/>
                </a:solidFill>
                <a:latin typeface="+mj-lt"/>
              </a:rPr>
              <a:t>We teach the skills, it is families that practise them.</a:t>
            </a:r>
          </a:p>
          <a:p>
            <a:pPr>
              <a:lnSpc>
                <a:spcPct val="100000"/>
              </a:lnSpc>
              <a:buClr>
                <a:schemeClr val="accent1">
                  <a:lumMod val="60000"/>
                  <a:lumOff val="40000"/>
                </a:schemeClr>
              </a:buClr>
            </a:pPr>
            <a:r>
              <a:rPr lang="en-GB" sz="3600" dirty="0">
                <a:solidFill>
                  <a:srgbClr val="000000"/>
                </a:solidFill>
                <a:latin typeface="+mj-lt"/>
              </a:rPr>
              <a:t>Practise your child’s pack of tricky words.</a:t>
            </a:r>
          </a:p>
          <a:p>
            <a:pPr>
              <a:lnSpc>
                <a:spcPct val="100000"/>
              </a:lnSpc>
              <a:buClr>
                <a:schemeClr val="accent1">
                  <a:lumMod val="60000"/>
                  <a:lumOff val="40000"/>
                </a:schemeClr>
              </a:buClr>
            </a:pPr>
            <a:r>
              <a:rPr lang="en-GB" sz="3600" dirty="0">
                <a:solidFill>
                  <a:srgbClr val="000000"/>
                </a:solidFill>
                <a:latin typeface="+mj-lt"/>
              </a:rPr>
              <a:t>Practise phonic sounds.</a:t>
            </a:r>
          </a:p>
          <a:p>
            <a:pPr>
              <a:lnSpc>
                <a:spcPct val="100000"/>
              </a:lnSpc>
              <a:buClr>
                <a:schemeClr val="accent1">
                  <a:lumMod val="60000"/>
                  <a:lumOff val="40000"/>
                </a:schemeClr>
              </a:buClr>
            </a:pPr>
            <a:r>
              <a:rPr lang="en-GB" sz="3600" dirty="0">
                <a:solidFill>
                  <a:srgbClr val="000000"/>
                </a:solidFill>
                <a:latin typeface="+mj-lt"/>
              </a:rPr>
              <a:t>Encourage mark making, writing name and other words.</a:t>
            </a:r>
          </a:p>
          <a:p>
            <a:pPr algn="ctr">
              <a:lnSpc>
                <a:spcPct val="100000"/>
              </a:lnSpc>
            </a:pPr>
            <a:endParaRPr lang="en-GB" sz="900" dirty="0">
              <a:latin typeface="+mj-lt"/>
            </a:endParaRPr>
          </a:p>
          <a:p>
            <a:pPr algn="ctr">
              <a:lnSpc>
                <a:spcPct val="100000"/>
              </a:lnSpc>
            </a:pPr>
            <a:endParaRPr lang="en-GB" sz="1900" dirty="0">
              <a:latin typeface="+mj-lt"/>
            </a:endParaRP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2" name="Title 1"/>
          <p:cNvSpPr>
            <a:spLocks noGrp="1"/>
          </p:cNvSpPr>
          <p:nvPr>
            <p:ph type="title"/>
          </p:nvPr>
        </p:nvSpPr>
        <p:spPr>
          <a:xfrm rot="21180000">
            <a:off x="-110683" y="295692"/>
            <a:ext cx="5049742" cy="1325563"/>
          </a:xfrm>
        </p:spPr>
        <p:txBody>
          <a:bodyPr>
            <a:normAutofit/>
          </a:bodyPr>
          <a:lstStyle/>
          <a:p>
            <a:pPr algn="ctr"/>
            <a:r>
              <a:rPr lang="en-GB" sz="3600" dirty="0"/>
              <a:t>How can I help my child with…</a:t>
            </a:r>
          </a:p>
        </p:txBody>
      </p:sp>
      <p:sp>
        <p:nvSpPr>
          <p:cNvPr id="8" name="Content Placeholder 4"/>
          <p:cNvSpPr txBox="1">
            <a:spLocks/>
          </p:cNvSpPr>
          <p:nvPr/>
        </p:nvSpPr>
        <p:spPr>
          <a:xfrm>
            <a:off x="419897" y="1937784"/>
            <a:ext cx="11641566" cy="4699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sz="3600" dirty="0">
              <a:solidFill>
                <a:srgbClr val="0070C0"/>
              </a:solidFill>
              <a:latin typeface="+mj-lt"/>
            </a:endParaRPr>
          </a:p>
        </p:txBody>
      </p:sp>
    </p:spTree>
    <p:extLst>
      <p:ext uri="{BB962C8B-B14F-4D97-AF65-F5344CB8AC3E}">
        <p14:creationId xmlns:p14="http://schemas.microsoft.com/office/powerpoint/2010/main" val="98965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4398264"/>
            <a:ext cx="2606040" cy="11978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5" name="Content Placeholder 4"/>
          <p:cNvSpPr>
            <a:spLocks noGrp="1"/>
          </p:cNvSpPr>
          <p:nvPr>
            <p:ph idx="1"/>
          </p:nvPr>
        </p:nvSpPr>
        <p:spPr>
          <a:xfrm>
            <a:off x="934338" y="1394334"/>
            <a:ext cx="10871662" cy="4551490"/>
          </a:xfrm>
        </p:spPr>
        <p:txBody>
          <a:bodyPr>
            <a:normAutofit fontScale="92500"/>
          </a:bodyPr>
          <a:lstStyle/>
          <a:p>
            <a:pPr marL="0" indent="0" algn="ctr">
              <a:lnSpc>
                <a:spcPct val="100000"/>
              </a:lnSpc>
              <a:buNone/>
            </a:pPr>
            <a:r>
              <a:rPr lang="en-GB" sz="3600" b="1" dirty="0">
                <a:solidFill>
                  <a:srgbClr val="00B050"/>
                </a:solidFill>
                <a:latin typeface="+mj-lt"/>
              </a:rPr>
              <a:t>Mathematics?</a:t>
            </a:r>
          </a:p>
          <a:p>
            <a:pPr>
              <a:lnSpc>
                <a:spcPct val="100000"/>
              </a:lnSpc>
              <a:buClr>
                <a:schemeClr val="accent1">
                  <a:lumMod val="60000"/>
                  <a:lumOff val="40000"/>
                </a:schemeClr>
              </a:buClr>
            </a:pPr>
            <a:r>
              <a:rPr lang="en-GB" sz="3600" dirty="0">
                <a:solidFill>
                  <a:srgbClr val="000000"/>
                </a:solidFill>
                <a:latin typeface="+mj-lt"/>
              </a:rPr>
              <a:t>Complete any maths homework activity.</a:t>
            </a:r>
          </a:p>
          <a:p>
            <a:pPr>
              <a:lnSpc>
                <a:spcPct val="100000"/>
              </a:lnSpc>
              <a:buClr>
                <a:schemeClr val="accent1">
                  <a:lumMod val="60000"/>
                  <a:lumOff val="40000"/>
                </a:schemeClr>
              </a:buClr>
            </a:pPr>
            <a:r>
              <a:rPr lang="en-GB" sz="3600" dirty="0">
                <a:solidFill>
                  <a:srgbClr val="000000"/>
                </a:solidFill>
                <a:latin typeface="+mj-lt"/>
              </a:rPr>
              <a:t>Recognise numerals to 20 and practise writing them.</a:t>
            </a:r>
          </a:p>
          <a:p>
            <a:pPr>
              <a:lnSpc>
                <a:spcPct val="100000"/>
              </a:lnSpc>
              <a:buClr>
                <a:schemeClr val="accent1">
                  <a:lumMod val="60000"/>
                  <a:lumOff val="40000"/>
                </a:schemeClr>
              </a:buClr>
            </a:pPr>
            <a:r>
              <a:rPr lang="en-GB" sz="3600" dirty="0">
                <a:solidFill>
                  <a:srgbClr val="000000"/>
                </a:solidFill>
                <a:latin typeface="+mj-lt"/>
              </a:rPr>
              <a:t>Practise counting at any time, climbing the stairs, shopping, looking at number plates on cars.</a:t>
            </a:r>
          </a:p>
          <a:p>
            <a:pPr>
              <a:lnSpc>
                <a:spcPct val="100000"/>
              </a:lnSpc>
              <a:buClr>
                <a:schemeClr val="accent1">
                  <a:lumMod val="60000"/>
                  <a:lumOff val="40000"/>
                </a:schemeClr>
              </a:buClr>
            </a:pPr>
            <a:r>
              <a:rPr lang="en-GB" sz="3600" dirty="0">
                <a:solidFill>
                  <a:srgbClr val="000000"/>
                </a:solidFill>
                <a:latin typeface="+mj-lt"/>
              </a:rPr>
              <a:t>Play simple board games.</a:t>
            </a:r>
          </a:p>
          <a:p>
            <a:pPr>
              <a:lnSpc>
                <a:spcPct val="100000"/>
              </a:lnSpc>
              <a:buClr>
                <a:schemeClr val="accent1">
                  <a:lumMod val="60000"/>
                  <a:lumOff val="40000"/>
                </a:schemeClr>
              </a:buClr>
            </a:pPr>
            <a:r>
              <a:rPr lang="en-GB" sz="3600" dirty="0">
                <a:solidFill>
                  <a:srgbClr val="000000"/>
                </a:solidFill>
                <a:latin typeface="+mj-lt"/>
              </a:rPr>
              <a:t>Sing number rhymes and songs together.</a:t>
            </a:r>
          </a:p>
          <a:p>
            <a:pPr algn="ctr">
              <a:lnSpc>
                <a:spcPct val="100000"/>
              </a:lnSpc>
            </a:pPr>
            <a:endParaRPr lang="en-GB" sz="900" dirty="0">
              <a:latin typeface="+mj-lt"/>
            </a:endParaRPr>
          </a:p>
          <a:p>
            <a:pPr algn="ctr">
              <a:lnSpc>
                <a:spcPct val="100000"/>
              </a:lnSpc>
            </a:pPr>
            <a:endParaRPr lang="en-GB" sz="1900" dirty="0">
              <a:latin typeface="+mj-lt"/>
            </a:endParaRP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2" name="Title 1"/>
          <p:cNvSpPr>
            <a:spLocks noGrp="1"/>
          </p:cNvSpPr>
          <p:nvPr>
            <p:ph type="title"/>
          </p:nvPr>
        </p:nvSpPr>
        <p:spPr>
          <a:xfrm rot="21180000">
            <a:off x="-110683" y="295692"/>
            <a:ext cx="5049742" cy="1325563"/>
          </a:xfrm>
        </p:spPr>
        <p:txBody>
          <a:bodyPr>
            <a:normAutofit/>
          </a:bodyPr>
          <a:lstStyle/>
          <a:p>
            <a:pPr algn="ctr"/>
            <a:r>
              <a:rPr lang="en-GB" sz="3600" dirty="0"/>
              <a:t>How can I help my child with…</a:t>
            </a:r>
          </a:p>
        </p:txBody>
      </p:sp>
      <p:sp>
        <p:nvSpPr>
          <p:cNvPr id="8" name="Content Placeholder 4"/>
          <p:cNvSpPr txBox="1">
            <a:spLocks/>
          </p:cNvSpPr>
          <p:nvPr/>
        </p:nvSpPr>
        <p:spPr>
          <a:xfrm>
            <a:off x="419897" y="1937784"/>
            <a:ext cx="11641566" cy="4699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sz="3600" dirty="0">
              <a:solidFill>
                <a:srgbClr val="0070C0"/>
              </a:solidFill>
              <a:latin typeface="+mj-lt"/>
            </a:endParaRPr>
          </a:p>
        </p:txBody>
      </p:sp>
    </p:spTree>
    <p:extLst>
      <p:ext uri="{BB962C8B-B14F-4D97-AF65-F5344CB8AC3E}">
        <p14:creationId xmlns:p14="http://schemas.microsoft.com/office/powerpoint/2010/main" val="253951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4217391"/>
            <a:ext cx="2417557" cy="1433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4" name="Title 3"/>
          <p:cNvSpPr>
            <a:spLocks noGrp="1"/>
          </p:cNvSpPr>
          <p:nvPr>
            <p:ph type="title"/>
          </p:nvPr>
        </p:nvSpPr>
        <p:spPr>
          <a:xfrm rot="21237793">
            <a:off x="221962" y="329552"/>
            <a:ext cx="4391191" cy="1325563"/>
          </a:xfrm>
        </p:spPr>
        <p:txBody>
          <a:bodyPr>
            <a:normAutofit/>
          </a:bodyPr>
          <a:lstStyle/>
          <a:p>
            <a:pPr algn="ctr"/>
            <a:r>
              <a:rPr lang="en-GB" dirty="0"/>
              <a:t>Uniform</a:t>
            </a:r>
          </a:p>
        </p:txBody>
      </p:sp>
      <p:sp>
        <p:nvSpPr>
          <p:cNvPr id="5" name="Content Placeholder 4"/>
          <p:cNvSpPr>
            <a:spLocks noGrp="1"/>
          </p:cNvSpPr>
          <p:nvPr>
            <p:ph idx="1"/>
          </p:nvPr>
        </p:nvSpPr>
        <p:spPr>
          <a:xfrm>
            <a:off x="741566" y="1566393"/>
            <a:ext cx="10871662" cy="563936"/>
          </a:xfrm>
        </p:spPr>
        <p:txBody>
          <a:bodyPr>
            <a:normAutofit lnSpcReduction="10000"/>
          </a:bodyPr>
          <a:lstStyle/>
          <a:p>
            <a:pPr marL="0" indent="0" algn="ctr">
              <a:lnSpc>
                <a:spcPct val="100000"/>
              </a:lnSpc>
              <a:buNone/>
            </a:pPr>
            <a:r>
              <a:rPr lang="en-GB" sz="3200" b="1" dirty="0">
                <a:solidFill>
                  <a:srgbClr val="00B050"/>
                </a:solidFill>
                <a:latin typeface="+mj-lt"/>
              </a:rPr>
              <a:t>Reception and Nursery School Uniform</a:t>
            </a:r>
          </a:p>
          <a:p>
            <a:pPr marL="0" indent="0" algn="ctr">
              <a:lnSpc>
                <a:spcPct val="100000"/>
              </a:lnSpc>
              <a:buNone/>
            </a:pPr>
            <a:endParaRPr lang="en-GB" sz="900" dirty="0">
              <a:latin typeface="+mj-lt"/>
            </a:endParaRPr>
          </a:p>
          <a:p>
            <a:pPr marL="0" indent="0" algn="ctr">
              <a:lnSpc>
                <a:spcPct val="100000"/>
              </a:lnSpc>
              <a:buNone/>
            </a:pPr>
            <a:endParaRPr lang="en-GB" sz="1900" dirty="0">
              <a:latin typeface="+mj-lt"/>
            </a:endParaRPr>
          </a:p>
          <a:p>
            <a:pPr marL="0" indent="0" algn="ctr">
              <a:lnSpc>
                <a:spcPct val="100000"/>
              </a:lnSpc>
              <a:buNone/>
            </a:pPr>
            <a:endParaRPr lang="en-GB" sz="3600" dirty="0">
              <a:solidFill>
                <a:srgbClr val="0070C0"/>
              </a:solidFill>
              <a:latin typeface="+mj-lt"/>
            </a:endParaRP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pic>
        <p:nvPicPr>
          <p:cNvPr id="2" name="Picture 1"/>
          <p:cNvPicPr>
            <a:picLocks noChangeAspect="1"/>
          </p:cNvPicPr>
          <p:nvPr/>
        </p:nvPicPr>
        <p:blipFill rotWithShape="1">
          <a:blip r:embed="rId3"/>
          <a:srcRect l="2620"/>
          <a:stretch/>
        </p:blipFill>
        <p:spPr>
          <a:xfrm>
            <a:off x="85981" y="1835787"/>
            <a:ext cx="1652418" cy="4110037"/>
          </a:xfrm>
          <a:prstGeom prst="rect">
            <a:avLst/>
          </a:prstGeom>
        </p:spPr>
      </p:pic>
      <p:pic>
        <p:nvPicPr>
          <p:cNvPr id="7" name="Picture 6"/>
          <p:cNvPicPr>
            <a:picLocks noChangeAspect="1"/>
          </p:cNvPicPr>
          <p:nvPr/>
        </p:nvPicPr>
        <p:blipFill rotWithShape="1">
          <a:blip r:embed="rId4"/>
          <a:srcRect l="2318" t="621"/>
          <a:stretch/>
        </p:blipFill>
        <p:spPr>
          <a:xfrm>
            <a:off x="10223500" y="317500"/>
            <a:ext cx="1743074" cy="4065587"/>
          </a:xfrm>
          <a:prstGeom prst="rect">
            <a:avLst/>
          </a:prstGeom>
        </p:spPr>
      </p:pic>
      <p:sp>
        <p:nvSpPr>
          <p:cNvPr id="8" name="Rectangle 7"/>
          <p:cNvSpPr/>
          <p:nvPr/>
        </p:nvSpPr>
        <p:spPr>
          <a:xfrm>
            <a:off x="1769744" y="2206529"/>
            <a:ext cx="4579559" cy="2862322"/>
          </a:xfrm>
          <a:prstGeom prst="rect">
            <a:avLst/>
          </a:prstGeom>
        </p:spPr>
        <p:txBody>
          <a:bodyPr wrap="square">
            <a:spAutoFit/>
          </a:bodyPr>
          <a:lstStyle/>
          <a:p>
            <a:r>
              <a:rPr lang="en-GB" sz="2000" dirty="0">
                <a:solidFill>
                  <a:srgbClr val="000000"/>
                </a:solidFill>
                <a:latin typeface="+mj-lt"/>
              </a:rPr>
              <a:t>Girls:</a:t>
            </a:r>
          </a:p>
          <a:p>
            <a:r>
              <a:rPr lang="en-GB" sz="2000" dirty="0">
                <a:solidFill>
                  <a:srgbClr val="000000"/>
                </a:solidFill>
                <a:latin typeface="+mj-lt"/>
              </a:rPr>
              <a:t>​</a:t>
            </a:r>
          </a:p>
          <a:p>
            <a:r>
              <a:rPr lang="en-GB" sz="2000" dirty="0">
                <a:solidFill>
                  <a:srgbClr val="000000"/>
                </a:solidFill>
                <a:latin typeface="+mj-lt"/>
              </a:rPr>
              <a:t>White polo short</a:t>
            </a:r>
          </a:p>
          <a:p>
            <a:r>
              <a:rPr lang="en-GB" sz="2000" dirty="0">
                <a:solidFill>
                  <a:srgbClr val="000000"/>
                </a:solidFill>
                <a:latin typeface="+mj-lt"/>
              </a:rPr>
              <a:t>Blue school jumper (with logo)</a:t>
            </a:r>
          </a:p>
          <a:p>
            <a:r>
              <a:rPr lang="en-GB" sz="2000" dirty="0">
                <a:solidFill>
                  <a:srgbClr val="000000"/>
                </a:solidFill>
                <a:latin typeface="+mj-lt"/>
              </a:rPr>
              <a:t>Black/grey skirt or trousers</a:t>
            </a:r>
          </a:p>
          <a:p>
            <a:r>
              <a:rPr lang="en-GB" sz="2000" dirty="0">
                <a:solidFill>
                  <a:srgbClr val="000000"/>
                </a:solidFill>
                <a:latin typeface="+mj-lt"/>
              </a:rPr>
              <a:t>Black/grey/white socks or tights</a:t>
            </a:r>
          </a:p>
          <a:p>
            <a:r>
              <a:rPr lang="en-GB" sz="2000" dirty="0">
                <a:solidFill>
                  <a:srgbClr val="000000"/>
                </a:solidFill>
                <a:latin typeface="+mj-lt"/>
              </a:rPr>
              <a:t>Black school shoes</a:t>
            </a:r>
          </a:p>
          <a:p>
            <a:r>
              <a:rPr lang="en-GB" sz="2000" dirty="0">
                <a:solidFill>
                  <a:srgbClr val="000000"/>
                </a:solidFill>
                <a:latin typeface="+mj-lt"/>
              </a:rPr>
              <a:t>(School ties are worn by the older children)</a:t>
            </a:r>
            <a:endParaRPr lang="en-GB" sz="2000" dirty="0">
              <a:solidFill>
                <a:srgbClr val="000000"/>
              </a:solidFill>
              <a:effectLst/>
              <a:latin typeface="+mj-lt"/>
            </a:endParaRPr>
          </a:p>
        </p:txBody>
      </p:sp>
      <p:sp>
        <p:nvSpPr>
          <p:cNvPr id="9" name="Rectangle 8"/>
          <p:cNvSpPr/>
          <p:nvPr/>
        </p:nvSpPr>
        <p:spPr>
          <a:xfrm>
            <a:off x="6323099" y="2130329"/>
            <a:ext cx="3900401" cy="2862322"/>
          </a:xfrm>
          <a:prstGeom prst="rect">
            <a:avLst/>
          </a:prstGeom>
        </p:spPr>
        <p:txBody>
          <a:bodyPr wrap="square">
            <a:spAutoFit/>
          </a:bodyPr>
          <a:lstStyle/>
          <a:p>
            <a:r>
              <a:rPr lang="en-GB" sz="2000" dirty="0">
                <a:solidFill>
                  <a:srgbClr val="000000"/>
                </a:solidFill>
                <a:latin typeface="+mj-lt"/>
              </a:rPr>
              <a:t>Boys:</a:t>
            </a:r>
          </a:p>
          <a:p>
            <a:r>
              <a:rPr lang="en-GB" sz="2000" dirty="0">
                <a:solidFill>
                  <a:srgbClr val="000000"/>
                </a:solidFill>
                <a:latin typeface="+mj-lt"/>
              </a:rPr>
              <a:t>​</a:t>
            </a:r>
          </a:p>
          <a:p>
            <a:r>
              <a:rPr lang="en-GB" sz="2000" dirty="0">
                <a:solidFill>
                  <a:srgbClr val="000000"/>
                </a:solidFill>
                <a:latin typeface="+mj-lt"/>
              </a:rPr>
              <a:t>White polo shirt</a:t>
            </a:r>
          </a:p>
          <a:p>
            <a:r>
              <a:rPr lang="en-GB" sz="2000" dirty="0">
                <a:solidFill>
                  <a:srgbClr val="000000"/>
                </a:solidFill>
                <a:latin typeface="+mj-lt"/>
              </a:rPr>
              <a:t>Blue school jumper (with logo)</a:t>
            </a:r>
          </a:p>
          <a:p>
            <a:r>
              <a:rPr lang="en-GB" sz="2000" dirty="0">
                <a:solidFill>
                  <a:srgbClr val="000000"/>
                </a:solidFill>
                <a:latin typeface="+mj-lt"/>
              </a:rPr>
              <a:t>Black or grey trousers</a:t>
            </a:r>
          </a:p>
          <a:p>
            <a:r>
              <a:rPr lang="en-GB" sz="2000" dirty="0">
                <a:solidFill>
                  <a:srgbClr val="000000"/>
                </a:solidFill>
                <a:latin typeface="+mj-lt"/>
              </a:rPr>
              <a:t>Black / grey socks</a:t>
            </a:r>
          </a:p>
          <a:p>
            <a:r>
              <a:rPr lang="en-GB" sz="2000" dirty="0">
                <a:solidFill>
                  <a:srgbClr val="000000"/>
                </a:solidFill>
                <a:latin typeface="+mj-lt"/>
              </a:rPr>
              <a:t>Black school shoes</a:t>
            </a:r>
          </a:p>
          <a:p>
            <a:r>
              <a:rPr lang="en-GB" sz="2000" dirty="0">
                <a:solidFill>
                  <a:srgbClr val="000000"/>
                </a:solidFill>
                <a:effectLst/>
                <a:latin typeface="+mj-lt"/>
              </a:rPr>
              <a:t>(School ties are worn by the older children)</a:t>
            </a:r>
          </a:p>
        </p:txBody>
      </p:sp>
      <p:sp>
        <p:nvSpPr>
          <p:cNvPr id="14" name="Content Placeholder 4"/>
          <p:cNvSpPr txBox="1">
            <a:spLocks/>
          </p:cNvSpPr>
          <p:nvPr/>
        </p:nvSpPr>
        <p:spPr>
          <a:xfrm>
            <a:off x="1908611" y="5167229"/>
            <a:ext cx="9084920" cy="56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2400" b="1" dirty="0">
                <a:solidFill>
                  <a:srgbClr val="000000"/>
                </a:solidFill>
                <a:latin typeface="+mj-lt"/>
              </a:rPr>
              <a:t>Blue check summer dresses/shorts can be worn </a:t>
            </a:r>
          </a:p>
          <a:p>
            <a:pPr marL="0" indent="0" algn="ctr">
              <a:lnSpc>
                <a:spcPct val="100000"/>
              </a:lnSpc>
              <a:buFont typeface="Arial" panose="020B0604020202020204" pitchFamily="34" charset="0"/>
              <a:buNone/>
            </a:pPr>
            <a:r>
              <a:rPr lang="en-GB" sz="2400" b="1" dirty="0">
                <a:solidFill>
                  <a:srgbClr val="000000"/>
                </a:solidFill>
                <a:latin typeface="+mj-lt"/>
              </a:rPr>
              <a:t>in the summer term.</a:t>
            </a:r>
          </a:p>
        </p:txBody>
      </p:sp>
    </p:spTree>
    <p:extLst>
      <p:ext uri="{BB962C8B-B14F-4D97-AF65-F5344CB8AC3E}">
        <p14:creationId xmlns:p14="http://schemas.microsoft.com/office/powerpoint/2010/main" val="145326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4217391"/>
            <a:ext cx="2417557" cy="1433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4" name="Title 3"/>
          <p:cNvSpPr>
            <a:spLocks noGrp="1"/>
          </p:cNvSpPr>
          <p:nvPr>
            <p:ph type="title"/>
          </p:nvPr>
        </p:nvSpPr>
        <p:spPr>
          <a:xfrm rot="21237793">
            <a:off x="221962" y="329552"/>
            <a:ext cx="4391191" cy="1325563"/>
          </a:xfrm>
        </p:spPr>
        <p:txBody>
          <a:bodyPr>
            <a:normAutofit/>
          </a:bodyPr>
          <a:lstStyle/>
          <a:p>
            <a:pPr algn="ctr"/>
            <a:r>
              <a:rPr lang="en-GB" dirty="0"/>
              <a:t>School Shoes</a:t>
            </a: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15" name="Content Placeholder 4"/>
          <p:cNvSpPr>
            <a:spLocks noGrp="1"/>
          </p:cNvSpPr>
          <p:nvPr>
            <p:ph idx="1"/>
          </p:nvPr>
        </p:nvSpPr>
        <p:spPr>
          <a:xfrm>
            <a:off x="802105" y="1759459"/>
            <a:ext cx="10259459" cy="4186365"/>
          </a:xfrm>
        </p:spPr>
        <p:txBody>
          <a:bodyPr>
            <a:normAutofit lnSpcReduction="10000"/>
          </a:bodyPr>
          <a:lstStyle/>
          <a:p>
            <a:pPr marL="0" indent="0" algn="ctr">
              <a:lnSpc>
                <a:spcPct val="120000"/>
              </a:lnSpc>
              <a:buClr>
                <a:schemeClr val="accent1">
                  <a:lumMod val="60000"/>
                  <a:lumOff val="40000"/>
                </a:schemeClr>
              </a:buClr>
              <a:buNone/>
              <a:defRPr/>
            </a:pPr>
            <a:r>
              <a:rPr lang="en-GB" altLang="en-US" sz="1800" dirty="0">
                <a:solidFill>
                  <a:srgbClr val="000000"/>
                </a:solidFill>
                <a:latin typeface="+mj-lt"/>
              </a:rPr>
              <a:t>It is really important that your child wears suitable school shoes.</a:t>
            </a:r>
          </a:p>
          <a:p>
            <a:pPr marL="0" indent="0">
              <a:lnSpc>
                <a:spcPct val="120000"/>
              </a:lnSpc>
              <a:buClr>
                <a:schemeClr val="accent1">
                  <a:lumMod val="60000"/>
                  <a:lumOff val="40000"/>
                </a:schemeClr>
              </a:buClr>
              <a:buNone/>
              <a:defRPr/>
            </a:pPr>
            <a:r>
              <a:rPr lang="en-GB" altLang="en-US" sz="1800" dirty="0">
                <a:solidFill>
                  <a:srgbClr val="000000"/>
                </a:solidFill>
                <a:latin typeface="+mj-lt"/>
              </a:rPr>
              <a:t>Your child will play outside daily no matter the weather. Sometimes they will wear wellies but most of the time shoes should be suitable for riding bikes, climbing, swinging and exploring and should not ‘catch’ on equipment. </a:t>
            </a:r>
          </a:p>
          <a:p>
            <a:pPr marL="0" indent="0">
              <a:lnSpc>
                <a:spcPct val="120000"/>
              </a:lnSpc>
              <a:buClr>
                <a:schemeClr val="accent1">
                  <a:lumMod val="60000"/>
                  <a:lumOff val="40000"/>
                </a:schemeClr>
              </a:buClr>
              <a:buNone/>
              <a:defRPr/>
            </a:pPr>
            <a:r>
              <a:rPr lang="en-GB" altLang="en-US" sz="1800" b="1" dirty="0">
                <a:solidFill>
                  <a:srgbClr val="000000"/>
                </a:solidFill>
                <a:latin typeface="+mj-lt"/>
              </a:rPr>
              <a:t>Trainers and canvas shoes are not suitable and are not part of our school uniform policy.</a:t>
            </a:r>
          </a:p>
          <a:p>
            <a:pPr marL="0" indent="0" algn="ctr">
              <a:lnSpc>
                <a:spcPct val="120000"/>
              </a:lnSpc>
              <a:buClr>
                <a:schemeClr val="accent1">
                  <a:lumMod val="60000"/>
                  <a:lumOff val="40000"/>
                </a:schemeClr>
              </a:buClr>
              <a:buNone/>
              <a:defRPr/>
            </a:pPr>
            <a:r>
              <a:rPr lang="en-GB" altLang="en-US" sz="1800" b="1" dirty="0">
                <a:solidFill>
                  <a:srgbClr val="000000"/>
                </a:solidFill>
                <a:latin typeface="+mj-lt"/>
              </a:rPr>
              <a:t>We recommend Velcro fastening  shoes as they are easy for your child to take on and off.</a:t>
            </a:r>
          </a:p>
          <a:p>
            <a:pPr marL="0" indent="0" algn="ctr">
              <a:lnSpc>
                <a:spcPct val="120000"/>
              </a:lnSpc>
              <a:buClr>
                <a:schemeClr val="accent1">
                  <a:lumMod val="60000"/>
                  <a:lumOff val="40000"/>
                </a:schemeClr>
              </a:buClr>
              <a:buNone/>
              <a:defRPr/>
            </a:pPr>
            <a:endParaRPr lang="en-GB" altLang="en-US" sz="1800" b="1" dirty="0">
              <a:solidFill>
                <a:srgbClr val="FF0000"/>
              </a:solidFill>
              <a:latin typeface="+mj-lt"/>
            </a:endParaRPr>
          </a:p>
          <a:p>
            <a:pPr marL="0" indent="0" algn="ctr">
              <a:lnSpc>
                <a:spcPct val="120000"/>
              </a:lnSpc>
              <a:buClr>
                <a:schemeClr val="accent1">
                  <a:lumMod val="60000"/>
                  <a:lumOff val="40000"/>
                </a:schemeClr>
              </a:buClr>
              <a:buNone/>
              <a:defRPr/>
            </a:pPr>
            <a:r>
              <a:rPr lang="en-GB" altLang="en-US" sz="1800" b="1" dirty="0">
                <a:solidFill>
                  <a:srgbClr val="FF0000"/>
                </a:solidFill>
                <a:latin typeface="+mj-lt"/>
              </a:rPr>
              <a:t>Please make sure your child can recognise their own shoes, put them on the right feet and take them off independently. Please ensure that shoes are named as children often have the same style and size!</a:t>
            </a:r>
          </a:p>
        </p:txBody>
      </p:sp>
    </p:spTree>
    <p:extLst>
      <p:ext uri="{BB962C8B-B14F-4D97-AF65-F5344CB8AC3E}">
        <p14:creationId xmlns:p14="http://schemas.microsoft.com/office/powerpoint/2010/main" val="99656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4217391"/>
            <a:ext cx="2417557" cy="1433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Title 3"/>
          <p:cNvSpPr>
            <a:spLocks noGrp="1"/>
          </p:cNvSpPr>
          <p:nvPr>
            <p:ph type="title"/>
          </p:nvPr>
        </p:nvSpPr>
        <p:spPr>
          <a:xfrm rot="21237793">
            <a:off x="221962" y="329552"/>
            <a:ext cx="4391191" cy="1325563"/>
          </a:xfrm>
        </p:spPr>
        <p:txBody>
          <a:bodyPr>
            <a:normAutofit/>
          </a:bodyPr>
          <a:lstStyle/>
          <a:p>
            <a:pPr algn="ctr"/>
            <a:r>
              <a:rPr lang="en-GB" dirty="0"/>
              <a:t>Other Matters</a:t>
            </a: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15" name="Content Placeholder 4"/>
          <p:cNvSpPr>
            <a:spLocks noGrp="1"/>
          </p:cNvSpPr>
          <p:nvPr>
            <p:ph idx="1"/>
          </p:nvPr>
        </p:nvSpPr>
        <p:spPr>
          <a:xfrm>
            <a:off x="934338" y="1865302"/>
            <a:ext cx="10439515" cy="4080522"/>
          </a:xfrm>
        </p:spPr>
        <p:txBody>
          <a:bodyPr>
            <a:normAutofit/>
          </a:bodyPr>
          <a:lstStyle/>
          <a:p>
            <a:pPr>
              <a:lnSpc>
                <a:spcPct val="100000"/>
              </a:lnSpc>
              <a:buClr>
                <a:schemeClr val="accent1">
                  <a:lumMod val="60000"/>
                  <a:lumOff val="40000"/>
                </a:schemeClr>
              </a:buClr>
            </a:pPr>
            <a:r>
              <a:rPr lang="en-GB" dirty="0">
                <a:solidFill>
                  <a:srgbClr val="000000"/>
                </a:solidFill>
                <a:latin typeface="+mj-lt"/>
              </a:rPr>
              <a:t>Please make sure that names are in EVERYTHING including shoes and coats.</a:t>
            </a:r>
          </a:p>
          <a:p>
            <a:pPr>
              <a:lnSpc>
                <a:spcPct val="100000"/>
              </a:lnSpc>
              <a:buClr>
                <a:schemeClr val="accent1">
                  <a:lumMod val="60000"/>
                  <a:lumOff val="40000"/>
                </a:schemeClr>
              </a:buClr>
            </a:pPr>
            <a:r>
              <a:rPr lang="en-GB" dirty="0">
                <a:solidFill>
                  <a:srgbClr val="000000"/>
                </a:solidFill>
                <a:latin typeface="+mj-lt"/>
              </a:rPr>
              <a:t>Send named coats in EVERY DAY</a:t>
            </a:r>
          </a:p>
          <a:p>
            <a:pPr>
              <a:lnSpc>
                <a:spcPct val="100000"/>
              </a:lnSpc>
              <a:buClr>
                <a:schemeClr val="accent1">
                  <a:lumMod val="60000"/>
                  <a:lumOff val="40000"/>
                </a:schemeClr>
              </a:buClr>
            </a:pPr>
            <a:r>
              <a:rPr lang="en-GB" dirty="0">
                <a:solidFill>
                  <a:srgbClr val="000000"/>
                </a:solidFill>
                <a:latin typeface="+mj-lt"/>
              </a:rPr>
              <a:t>No jewellery or watches should be worn</a:t>
            </a:r>
          </a:p>
          <a:p>
            <a:pPr>
              <a:lnSpc>
                <a:spcPct val="100000"/>
              </a:lnSpc>
              <a:buClr>
                <a:schemeClr val="accent1">
                  <a:lumMod val="60000"/>
                  <a:lumOff val="40000"/>
                </a:schemeClr>
              </a:buClr>
            </a:pPr>
            <a:r>
              <a:rPr lang="en-GB" dirty="0">
                <a:solidFill>
                  <a:srgbClr val="000000"/>
                </a:solidFill>
                <a:latin typeface="+mj-lt"/>
              </a:rPr>
              <a:t>Only soft, small headbands in school colours should be worn.</a:t>
            </a:r>
          </a:p>
          <a:p>
            <a:pPr>
              <a:lnSpc>
                <a:spcPct val="100000"/>
              </a:lnSpc>
              <a:buClr>
                <a:schemeClr val="accent1">
                  <a:lumMod val="60000"/>
                  <a:lumOff val="40000"/>
                </a:schemeClr>
              </a:buClr>
            </a:pPr>
            <a:r>
              <a:rPr lang="en-GB" dirty="0">
                <a:solidFill>
                  <a:srgbClr val="000000"/>
                </a:solidFill>
                <a:latin typeface="+mj-lt"/>
              </a:rPr>
              <a:t>School jumpers and cardigans are available from the office.</a:t>
            </a:r>
          </a:p>
        </p:txBody>
      </p:sp>
    </p:spTree>
    <p:extLst>
      <p:ext uri="{BB962C8B-B14F-4D97-AF65-F5344CB8AC3E}">
        <p14:creationId xmlns:p14="http://schemas.microsoft.com/office/powerpoint/2010/main" val="2540014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4217391"/>
            <a:ext cx="2417557" cy="1433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4" name="Title 3"/>
          <p:cNvSpPr>
            <a:spLocks noGrp="1"/>
          </p:cNvSpPr>
          <p:nvPr>
            <p:ph type="title"/>
          </p:nvPr>
        </p:nvSpPr>
        <p:spPr>
          <a:xfrm rot="21237793">
            <a:off x="221962" y="329552"/>
            <a:ext cx="4391191" cy="1325563"/>
          </a:xfrm>
        </p:spPr>
        <p:txBody>
          <a:bodyPr>
            <a:normAutofit/>
          </a:bodyPr>
          <a:lstStyle/>
          <a:p>
            <a:pPr algn="ctr"/>
            <a:r>
              <a:rPr lang="en-GB" dirty="0"/>
              <a:t>Other Matters</a:t>
            </a: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15" name="Content Placeholder 4"/>
          <p:cNvSpPr>
            <a:spLocks noGrp="1"/>
          </p:cNvSpPr>
          <p:nvPr>
            <p:ph idx="1"/>
          </p:nvPr>
        </p:nvSpPr>
        <p:spPr>
          <a:xfrm>
            <a:off x="574932" y="1909872"/>
            <a:ext cx="10269532" cy="4035951"/>
          </a:xfrm>
        </p:spPr>
        <p:txBody>
          <a:bodyPr>
            <a:noAutofit/>
          </a:bodyPr>
          <a:lstStyle/>
          <a:p>
            <a:pPr>
              <a:lnSpc>
                <a:spcPct val="100000"/>
              </a:lnSpc>
              <a:buClr>
                <a:schemeClr val="accent1">
                  <a:lumMod val="60000"/>
                  <a:lumOff val="40000"/>
                </a:schemeClr>
              </a:buClr>
            </a:pPr>
            <a:r>
              <a:rPr lang="en-GB" sz="2400" dirty="0">
                <a:solidFill>
                  <a:srgbClr val="000000"/>
                </a:solidFill>
                <a:latin typeface="+mj-lt"/>
              </a:rPr>
              <a:t>EYFS Donation is £1 per week. This can be paid online via School Money. Toast, fresh playdough, sensory ingredients and other resources are also paid out of this fund. </a:t>
            </a:r>
          </a:p>
          <a:p>
            <a:pPr>
              <a:lnSpc>
                <a:spcPct val="100000"/>
              </a:lnSpc>
              <a:buClr>
                <a:schemeClr val="accent1">
                  <a:lumMod val="60000"/>
                  <a:lumOff val="40000"/>
                </a:schemeClr>
              </a:buClr>
            </a:pPr>
            <a:r>
              <a:rPr lang="en-GB" sz="2400" dirty="0">
                <a:solidFill>
                  <a:srgbClr val="000000"/>
                </a:solidFill>
                <a:latin typeface="+mj-lt"/>
              </a:rPr>
              <a:t>Each child has a slice of toast every morning as they come into school. Your child is still expected to have breakfast at home, it is just a way of settling your child into the day and filling that ‘hungry gap’ until mid-morning snack and lunchtime.</a:t>
            </a:r>
          </a:p>
          <a:p>
            <a:pPr>
              <a:lnSpc>
                <a:spcPct val="100000"/>
              </a:lnSpc>
              <a:buClr>
                <a:schemeClr val="accent1">
                  <a:lumMod val="60000"/>
                  <a:lumOff val="40000"/>
                </a:schemeClr>
              </a:buClr>
            </a:pPr>
            <a:r>
              <a:rPr lang="en-GB" sz="2400" dirty="0">
                <a:solidFill>
                  <a:srgbClr val="000000"/>
                </a:solidFill>
                <a:latin typeface="+mj-lt"/>
              </a:rPr>
              <a:t>They have fruit and milk mid-morning.</a:t>
            </a:r>
          </a:p>
          <a:p>
            <a:pPr>
              <a:lnSpc>
                <a:spcPct val="100000"/>
              </a:lnSpc>
              <a:buClr>
                <a:schemeClr val="accent1">
                  <a:lumMod val="60000"/>
                  <a:lumOff val="40000"/>
                </a:schemeClr>
              </a:buClr>
            </a:pPr>
            <a:r>
              <a:rPr lang="en-GB" sz="2400" dirty="0">
                <a:solidFill>
                  <a:srgbClr val="000000"/>
                </a:solidFill>
                <a:latin typeface="+mj-lt"/>
              </a:rPr>
              <a:t>Milk is free until your child turns 5 but it can be paid for </a:t>
            </a:r>
            <a:br>
              <a:rPr lang="en-GB" sz="2400" dirty="0">
                <a:solidFill>
                  <a:srgbClr val="000000"/>
                </a:solidFill>
                <a:latin typeface="+mj-lt"/>
              </a:rPr>
            </a:br>
            <a:r>
              <a:rPr lang="en-GB" sz="2400" dirty="0">
                <a:solidFill>
                  <a:srgbClr val="000000"/>
                </a:solidFill>
                <a:latin typeface="+mj-lt"/>
              </a:rPr>
              <a:t>after this date</a:t>
            </a:r>
          </a:p>
        </p:txBody>
      </p:sp>
      <p:pic>
        <p:nvPicPr>
          <p:cNvPr id="7" name="Picture 6"/>
          <p:cNvPicPr>
            <a:picLocks noChangeAspect="1"/>
          </p:cNvPicPr>
          <p:nvPr/>
        </p:nvPicPr>
        <p:blipFill>
          <a:blip r:embed="rId3"/>
          <a:stretch>
            <a:fillRect/>
          </a:stretch>
        </p:blipFill>
        <p:spPr>
          <a:xfrm rot="459358">
            <a:off x="9187098" y="206937"/>
            <a:ext cx="2035504" cy="1294117"/>
          </a:xfrm>
          <a:prstGeom prst="roundRect">
            <a:avLst>
              <a:gd name="adj" fmla="val 8594"/>
            </a:avLst>
          </a:prstGeom>
          <a:solidFill>
            <a:srgbClr val="FFFFFF">
              <a:shade val="85000"/>
            </a:srgbClr>
          </a:solidFill>
          <a:ln>
            <a:noFill/>
          </a:ln>
          <a:effectLst/>
        </p:spPr>
      </p:pic>
      <p:pic>
        <p:nvPicPr>
          <p:cNvPr id="2" name="Picture 1"/>
          <p:cNvPicPr>
            <a:picLocks noChangeAspect="1"/>
          </p:cNvPicPr>
          <p:nvPr/>
        </p:nvPicPr>
        <p:blipFill rotWithShape="1">
          <a:blip r:embed="rId4"/>
          <a:srcRect l="9386" r="6543" b="3236"/>
          <a:stretch/>
        </p:blipFill>
        <p:spPr>
          <a:xfrm rot="700379">
            <a:off x="9169261" y="4829687"/>
            <a:ext cx="1328731" cy="1729858"/>
          </a:xfrm>
          <a:prstGeom prst="rect">
            <a:avLst/>
          </a:prstGeom>
        </p:spPr>
      </p:pic>
    </p:spTree>
    <p:extLst>
      <p:ext uri="{BB962C8B-B14F-4D97-AF65-F5344CB8AC3E}">
        <p14:creationId xmlns:p14="http://schemas.microsoft.com/office/powerpoint/2010/main" val="1404375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4217391"/>
            <a:ext cx="2417557" cy="1433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p:cNvSpPr>
            <a:spLocks noGrp="1"/>
          </p:cNvSpPr>
          <p:nvPr>
            <p:ph type="title"/>
          </p:nvPr>
        </p:nvSpPr>
        <p:spPr>
          <a:xfrm rot="21237793">
            <a:off x="221962" y="329552"/>
            <a:ext cx="4391191" cy="1325563"/>
          </a:xfrm>
        </p:spPr>
        <p:txBody>
          <a:bodyPr>
            <a:normAutofit/>
          </a:bodyPr>
          <a:lstStyle/>
          <a:p>
            <a:pPr algn="ctr"/>
            <a:r>
              <a:rPr lang="en-GB" dirty="0"/>
              <a:t>We provide…</a:t>
            </a: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15" name="Content Placeholder 4"/>
          <p:cNvSpPr>
            <a:spLocks noGrp="1"/>
          </p:cNvSpPr>
          <p:nvPr>
            <p:ph idx="1"/>
          </p:nvPr>
        </p:nvSpPr>
        <p:spPr>
          <a:xfrm>
            <a:off x="723575" y="1926902"/>
            <a:ext cx="10871662" cy="3724424"/>
          </a:xfrm>
        </p:spPr>
        <p:txBody>
          <a:bodyPr>
            <a:noAutofit/>
          </a:bodyPr>
          <a:lstStyle/>
          <a:p>
            <a:pPr marL="0" indent="0">
              <a:lnSpc>
                <a:spcPct val="100000"/>
              </a:lnSpc>
              <a:buClr>
                <a:schemeClr val="accent1">
                  <a:lumMod val="60000"/>
                  <a:lumOff val="40000"/>
                </a:schemeClr>
              </a:buClr>
              <a:buNone/>
            </a:pPr>
            <a:r>
              <a:rPr lang="en-GB" dirty="0">
                <a:solidFill>
                  <a:srgbClr val="000000"/>
                </a:solidFill>
                <a:latin typeface="+mj-lt"/>
              </a:rPr>
              <a:t>Each Reception child receives:</a:t>
            </a:r>
          </a:p>
          <a:p>
            <a:pPr marL="0" indent="0">
              <a:lnSpc>
                <a:spcPct val="100000"/>
              </a:lnSpc>
              <a:buClr>
                <a:schemeClr val="accent1">
                  <a:lumMod val="60000"/>
                  <a:lumOff val="40000"/>
                </a:schemeClr>
              </a:buClr>
              <a:buNone/>
            </a:pPr>
            <a:endParaRPr lang="en-GB" dirty="0">
              <a:solidFill>
                <a:srgbClr val="000000"/>
              </a:solidFill>
              <a:latin typeface="+mj-lt"/>
            </a:endParaRPr>
          </a:p>
          <a:p>
            <a:pPr>
              <a:lnSpc>
                <a:spcPct val="100000"/>
              </a:lnSpc>
              <a:buClr>
                <a:schemeClr val="accent1">
                  <a:lumMod val="60000"/>
                  <a:lumOff val="40000"/>
                </a:schemeClr>
              </a:buClr>
            </a:pPr>
            <a:r>
              <a:rPr lang="en-GB" dirty="0">
                <a:solidFill>
                  <a:srgbClr val="000000"/>
                </a:solidFill>
                <a:latin typeface="+mj-lt"/>
              </a:rPr>
              <a:t>A named water bottle</a:t>
            </a:r>
          </a:p>
          <a:p>
            <a:pPr>
              <a:lnSpc>
                <a:spcPct val="100000"/>
              </a:lnSpc>
              <a:buClr>
                <a:schemeClr val="accent1">
                  <a:lumMod val="60000"/>
                  <a:lumOff val="40000"/>
                </a:schemeClr>
              </a:buClr>
            </a:pPr>
            <a:endParaRPr lang="en-GB" dirty="0">
              <a:solidFill>
                <a:srgbClr val="000000"/>
              </a:solidFill>
              <a:latin typeface="+mj-lt"/>
            </a:endParaRPr>
          </a:p>
          <a:p>
            <a:pPr>
              <a:lnSpc>
                <a:spcPct val="100000"/>
              </a:lnSpc>
              <a:buClr>
                <a:schemeClr val="accent1">
                  <a:lumMod val="60000"/>
                  <a:lumOff val="40000"/>
                </a:schemeClr>
              </a:buClr>
            </a:pPr>
            <a:r>
              <a:rPr lang="en-GB" dirty="0">
                <a:solidFill>
                  <a:srgbClr val="000000"/>
                </a:solidFill>
                <a:latin typeface="+mj-lt"/>
              </a:rPr>
              <a:t>A Nantwich Primary Academy School book bag which needs to be brought into school every day.</a:t>
            </a:r>
          </a:p>
          <a:p>
            <a:pPr>
              <a:lnSpc>
                <a:spcPct val="100000"/>
              </a:lnSpc>
              <a:buClr>
                <a:schemeClr val="accent1">
                  <a:lumMod val="60000"/>
                  <a:lumOff val="40000"/>
                </a:schemeClr>
              </a:buClr>
            </a:pPr>
            <a:endParaRPr lang="en-GB" dirty="0">
              <a:solidFill>
                <a:srgbClr val="000000"/>
              </a:solidFill>
              <a:latin typeface="+mj-lt"/>
            </a:endParaRPr>
          </a:p>
        </p:txBody>
      </p:sp>
      <p:pic>
        <p:nvPicPr>
          <p:cNvPr id="2" name="Picture 1"/>
          <p:cNvPicPr>
            <a:picLocks noChangeAspect="1"/>
          </p:cNvPicPr>
          <p:nvPr/>
        </p:nvPicPr>
        <p:blipFill>
          <a:blip r:embed="rId3"/>
          <a:stretch>
            <a:fillRect/>
          </a:stretch>
        </p:blipFill>
        <p:spPr>
          <a:xfrm rot="1087715">
            <a:off x="9562987" y="347664"/>
            <a:ext cx="1350466" cy="1824248"/>
          </a:xfrm>
          <a:prstGeom prst="rect">
            <a:avLst/>
          </a:prstGeom>
        </p:spPr>
      </p:pic>
    </p:spTree>
    <p:extLst>
      <p:ext uri="{BB962C8B-B14F-4D97-AF65-F5344CB8AC3E}">
        <p14:creationId xmlns:p14="http://schemas.microsoft.com/office/powerpoint/2010/main" val="396851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4217391"/>
            <a:ext cx="2417557" cy="1433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p:cNvSpPr>
            <a:spLocks noGrp="1"/>
          </p:cNvSpPr>
          <p:nvPr>
            <p:ph type="title"/>
          </p:nvPr>
        </p:nvSpPr>
        <p:spPr>
          <a:xfrm rot="21237793">
            <a:off x="221962" y="329552"/>
            <a:ext cx="4391191" cy="1325563"/>
          </a:xfrm>
        </p:spPr>
        <p:txBody>
          <a:bodyPr>
            <a:normAutofit/>
          </a:bodyPr>
          <a:lstStyle/>
          <a:p>
            <a:pPr algn="ctr"/>
            <a:r>
              <a:rPr lang="en-GB" dirty="0"/>
              <a:t>All you need to get…</a:t>
            </a: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15" name="Content Placeholder 4"/>
          <p:cNvSpPr>
            <a:spLocks noGrp="1"/>
          </p:cNvSpPr>
          <p:nvPr>
            <p:ph idx="1"/>
          </p:nvPr>
        </p:nvSpPr>
        <p:spPr>
          <a:xfrm>
            <a:off x="924743" y="1597384"/>
            <a:ext cx="10871662" cy="4741094"/>
          </a:xfrm>
        </p:spPr>
        <p:txBody>
          <a:bodyPr>
            <a:noAutofit/>
          </a:bodyPr>
          <a:lstStyle/>
          <a:p>
            <a:pPr marL="0" indent="0">
              <a:lnSpc>
                <a:spcPct val="100000"/>
              </a:lnSpc>
              <a:buClr>
                <a:schemeClr val="accent1">
                  <a:lumMod val="60000"/>
                  <a:lumOff val="40000"/>
                </a:schemeClr>
              </a:buClr>
              <a:buNone/>
            </a:pPr>
            <a:r>
              <a:rPr lang="en-GB" sz="2400" dirty="0">
                <a:solidFill>
                  <a:srgbClr val="000000"/>
                </a:solidFill>
                <a:latin typeface="+mj-lt"/>
              </a:rPr>
              <a:t>Each Reception child will need:</a:t>
            </a:r>
          </a:p>
          <a:p>
            <a:pPr marL="0" indent="0">
              <a:lnSpc>
                <a:spcPct val="100000"/>
              </a:lnSpc>
              <a:buClr>
                <a:schemeClr val="accent1">
                  <a:lumMod val="60000"/>
                  <a:lumOff val="40000"/>
                </a:schemeClr>
              </a:buClr>
              <a:buNone/>
            </a:pPr>
            <a:endParaRPr lang="en-GB" sz="1000" dirty="0">
              <a:solidFill>
                <a:srgbClr val="000000"/>
              </a:solidFill>
              <a:latin typeface="+mj-lt"/>
            </a:endParaRPr>
          </a:p>
          <a:p>
            <a:pPr>
              <a:lnSpc>
                <a:spcPct val="100000"/>
              </a:lnSpc>
              <a:buClr>
                <a:schemeClr val="accent1">
                  <a:lumMod val="60000"/>
                  <a:lumOff val="40000"/>
                </a:schemeClr>
              </a:buClr>
            </a:pPr>
            <a:r>
              <a:rPr lang="en-GB" sz="2400" dirty="0">
                <a:solidFill>
                  <a:srgbClr val="000000"/>
                </a:solidFill>
                <a:latin typeface="+mj-lt"/>
              </a:rPr>
              <a:t>A NAMED pair of dark coloured, Velcro trainers</a:t>
            </a:r>
          </a:p>
          <a:p>
            <a:pPr>
              <a:lnSpc>
                <a:spcPct val="100000"/>
              </a:lnSpc>
              <a:buClr>
                <a:schemeClr val="accent1">
                  <a:lumMod val="60000"/>
                  <a:lumOff val="40000"/>
                </a:schemeClr>
              </a:buClr>
            </a:pPr>
            <a:r>
              <a:rPr lang="en-GB" sz="2400" dirty="0">
                <a:solidFill>
                  <a:srgbClr val="000000"/>
                </a:solidFill>
                <a:latin typeface="+mj-lt"/>
              </a:rPr>
              <a:t>A pair of NAMED welly boots for our outside area.</a:t>
            </a:r>
          </a:p>
          <a:p>
            <a:pPr>
              <a:lnSpc>
                <a:spcPct val="100000"/>
              </a:lnSpc>
              <a:buClr>
                <a:schemeClr val="accent1">
                  <a:lumMod val="60000"/>
                  <a:lumOff val="40000"/>
                </a:schemeClr>
              </a:buClr>
            </a:pPr>
            <a:r>
              <a:rPr lang="en-GB" sz="2400" dirty="0">
                <a:solidFill>
                  <a:srgbClr val="000000"/>
                </a:solidFill>
                <a:latin typeface="+mj-lt"/>
              </a:rPr>
              <a:t>A NAMED waterproof coat that your child can do up themselves. Long coats with belts are not safe on our climbing equipment.</a:t>
            </a:r>
          </a:p>
          <a:p>
            <a:pPr>
              <a:lnSpc>
                <a:spcPct val="100000"/>
              </a:lnSpc>
              <a:buClr>
                <a:schemeClr val="accent1">
                  <a:lumMod val="60000"/>
                  <a:lumOff val="40000"/>
                </a:schemeClr>
              </a:buClr>
            </a:pPr>
            <a:r>
              <a:rPr lang="en-GB" sz="2400" dirty="0">
                <a:solidFill>
                  <a:srgbClr val="000000"/>
                </a:solidFill>
                <a:latin typeface="+mj-lt"/>
              </a:rPr>
              <a:t>School uniform including a cardigan or jumper from the Office.</a:t>
            </a:r>
          </a:p>
          <a:p>
            <a:pPr>
              <a:lnSpc>
                <a:spcPct val="100000"/>
              </a:lnSpc>
              <a:buClr>
                <a:schemeClr val="accent1">
                  <a:lumMod val="60000"/>
                  <a:lumOff val="40000"/>
                </a:schemeClr>
              </a:buClr>
            </a:pPr>
            <a:r>
              <a:rPr lang="en-GB" sz="2400" dirty="0">
                <a:solidFill>
                  <a:srgbClr val="000000"/>
                </a:solidFill>
                <a:latin typeface="+mj-lt"/>
              </a:rPr>
              <a:t>Velcro fastening black school shoes.</a:t>
            </a:r>
          </a:p>
          <a:p>
            <a:pPr marL="0" indent="0" algn="ctr">
              <a:lnSpc>
                <a:spcPct val="100000"/>
              </a:lnSpc>
              <a:buNone/>
            </a:pPr>
            <a:endParaRPr lang="en-GB" sz="1000" dirty="0">
              <a:solidFill>
                <a:srgbClr val="00B050"/>
              </a:solidFill>
              <a:latin typeface="+mj-lt"/>
            </a:endParaRPr>
          </a:p>
          <a:p>
            <a:pPr marL="0" indent="0" algn="ctr">
              <a:lnSpc>
                <a:spcPct val="100000"/>
              </a:lnSpc>
              <a:buNone/>
            </a:pPr>
            <a:r>
              <a:rPr lang="en-GB" sz="2000" dirty="0">
                <a:solidFill>
                  <a:srgbClr val="00B050"/>
                </a:solidFill>
                <a:latin typeface="+mj-lt"/>
              </a:rPr>
              <a:t>Please do not get an additional bag or ruck sack for your child, we do not have room to store them and everything your child needs will be in their school book bag. </a:t>
            </a:r>
          </a:p>
          <a:p>
            <a:pPr marL="0" indent="0">
              <a:lnSpc>
                <a:spcPct val="100000"/>
              </a:lnSpc>
              <a:buNone/>
            </a:pPr>
            <a:endParaRPr lang="en-GB" dirty="0">
              <a:latin typeface="+mj-lt"/>
            </a:endParaRPr>
          </a:p>
          <a:p>
            <a:pPr>
              <a:lnSpc>
                <a:spcPct val="100000"/>
              </a:lnSpc>
            </a:pPr>
            <a:endParaRPr lang="en-GB" dirty="0">
              <a:latin typeface="+mj-lt"/>
            </a:endParaRPr>
          </a:p>
        </p:txBody>
      </p:sp>
    </p:spTree>
    <p:extLst>
      <p:ext uri="{BB962C8B-B14F-4D97-AF65-F5344CB8AC3E}">
        <p14:creationId xmlns:p14="http://schemas.microsoft.com/office/powerpoint/2010/main" val="1068014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79" y="246802"/>
            <a:ext cx="1455327" cy="1932395"/>
          </a:xfrm>
          <a:prstGeom prst="roundRect">
            <a:avLst>
              <a:gd name="adj" fmla="val 8594"/>
            </a:avLst>
          </a:prstGeom>
          <a:solidFill>
            <a:srgbClr val="FFFFFF">
              <a:shade val="85000"/>
            </a:srgbClr>
          </a:solidFill>
          <a:ln>
            <a:noFill/>
          </a:ln>
          <a:effectLst/>
        </p:spPr>
      </p:pic>
      <p:sp>
        <p:nvSpPr>
          <p:cNvPr id="6" name="Rounded Rectangle 5"/>
          <p:cNvSpPr/>
          <p:nvPr/>
        </p:nvSpPr>
        <p:spPr>
          <a:xfrm>
            <a:off x="0" y="4217391"/>
            <a:ext cx="2417557" cy="1433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itle 3"/>
          <p:cNvSpPr>
            <a:spLocks noGrp="1"/>
          </p:cNvSpPr>
          <p:nvPr>
            <p:ph type="title"/>
          </p:nvPr>
        </p:nvSpPr>
        <p:spPr>
          <a:xfrm rot="21237793">
            <a:off x="221962" y="329552"/>
            <a:ext cx="4391191" cy="1325563"/>
          </a:xfrm>
        </p:spPr>
        <p:txBody>
          <a:bodyPr>
            <a:normAutofit/>
          </a:bodyPr>
          <a:lstStyle/>
          <a:p>
            <a:pPr algn="ctr"/>
            <a:r>
              <a:rPr lang="en-GB" dirty="0"/>
              <a:t>School Meals</a:t>
            </a: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15" name="Content Placeholder 4"/>
          <p:cNvSpPr>
            <a:spLocks noGrp="1"/>
          </p:cNvSpPr>
          <p:nvPr>
            <p:ph idx="1"/>
          </p:nvPr>
        </p:nvSpPr>
        <p:spPr>
          <a:xfrm>
            <a:off x="419897" y="1848431"/>
            <a:ext cx="10871662" cy="4551490"/>
          </a:xfrm>
        </p:spPr>
        <p:txBody>
          <a:bodyPr>
            <a:normAutofit/>
          </a:bodyPr>
          <a:lstStyle/>
          <a:p>
            <a:pPr marL="0" indent="0" algn="ctr">
              <a:lnSpc>
                <a:spcPct val="100000"/>
              </a:lnSpc>
              <a:buClr>
                <a:schemeClr val="accent1">
                  <a:lumMod val="60000"/>
                  <a:lumOff val="40000"/>
                </a:schemeClr>
              </a:buClr>
              <a:buNone/>
            </a:pPr>
            <a:r>
              <a:rPr lang="en-GB" sz="2400" dirty="0">
                <a:solidFill>
                  <a:srgbClr val="000000"/>
                </a:solidFill>
                <a:latin typeface="+mj-lt"/>
              </a:rPr>
              <a:t>All Children in Reception, Year 1 and Year 2 are entitled to </a:t>
            </a:r>
          </a:p>
          <a:p>
            <a:pPr marL="0" indent="0" algn="ctr">
              <a:lnSpc>
                <a:spcPct val="100000"/>
              </a:lnSpc>
              <a:buClr>
                <a:schemeClr val="accent1">
                  <a:lumMod val="60000"/>
                  <a:lumOff val="40000"/>
                </a:schemeClr>
              </a:buClr>
              <a:buNone/>
            </a:pPr>
            <a:r>
              <a:rPr lang="en-GB" sz="2400" dirty="0">
                <a:solidFill>
                  <a:srgbClr val="000000"/>
                </a:solidFill>
                <a:latin typeface="+mj-lt"/>
              </a:rPr>
              <a:t>Universal Infant Free School Meals. </a:t>
            </a:r>
          </a:p>
          <a:p>
            <a:pPr marL="0" indent="0">
              <a:lnSpc>
                <a:spcPct val="100000"/>
              </a:lnSpc>
              <a:buClr>
                <a:schemeClr val="accent1">
                  <a:lumMod val="60000"/>
                  <a:lumOff val="40000"/>
                </a:schemeClr>
              </a:buClr>
              <a:buNone/>
            </a:pPr>
            <a:r>
              <a:rPr lang="en-GB" sz="2400" dirty="0">
                <a:solidFill>
                  <a:srgbClr val="000000"/>
                </a:solidFill>
                <a:latin typeface="+mj-lt"/>
              </a:rPr>
              <a:t>The menus are rotated on a three-weekly cycle and are cooked in our school by qualified catering staff. All meals are nutritionally balanced and locally sourced where possible. </a:t>
            </a:r>
          </a:p>
          <a:p>
            <a:pPr marL="0" indent="0">
              <a:lnSpc>
                <a:spcPct val="100000"/>
              </a:lnSpc>
              <a:buClr>
                <a:schemeClr val="accent1">
                  <a:lumMod val="60000"/>
                  <a:lumOff val="40000"/>
                </a:schemeClr>
              </a:buClr>
              <a:buNone/>
            </a:pPr>
            <a:r>
              <a:rPr lang="en-GB" sz="2400" dirty="0">
                <a:solidFill>
                  <a:srgbClr val="000000"/>
                </a:solidFill>
                <a:latin typeface="+mj-lt"/>
              </a:rPr>
              <a:t>The menu is available on our school website, but we also develop independence by enabling the children to make choices themselves (with adult support).</a:t>
            </a:r>
          </a:p>
          <a:p>
            <a:pPr marL="0" indent="0" algn="ctr">
              <a:lnSpc>
                <a:spcPct val="100000"/>
              </a:lnSpc>
              <a:buClr>
                <a:schemeClr val="accent1">
                  <a:lumMod val="60000"/>
                  <a:lumOff val="40000"/>
                </a:schemeClr>
              </a:buClr>
              <a:buNone/>
            </a:pPr>
            <a:r>
              <a:rPr lang="en-GB" sz="2400" dirty="0">
                <a:solidFill>
                  <a:srgbClr val="000000"/>
                </a:solidFill>
                <a:latin typeface="+mj-lt"/>
              </a:rPr>
              <a:t>Please ensure that any dietary requirements and allergies are written on the School Admissions Form.</a:t>
            </a:r>
          </a:p>
        </p:txBody>
      </p:sp>
    </p:spTree>
    <p:extLst>
      <p:ext uri="{BB962C8B-B14F-4D97-AF65-F5344CB8AC3E}">
        <p14:creationId xmlns:p14="http://schemas.microsoft.com/office/powerpoint/2010/main" val="146939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213794">
            <a:off x="538541" y="1024757"/>
            <a:ext cx="3933620" cy="734415"/>
          </a:xfrm>
        </p:spPr>
        <p:txBody>
          <a:bodyPr/>
          <a:lstStyle/>
          <a:p>
            <a:r>
              <a:rPr lang="en-US" dirty="0"/>
              <a:t>Induction Pack</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1094704" y="2284236"/>
            <a:ext cx="3613626" cy="626389"/>
          </a:xfrm>
        </p:spPr>
        <p:txBody>
          <a:bodyPr>
            <a:normAutofit fontScale="92500" lnSpcReduction="10000"/>
          </a:bodyPr>
          <a:lstStyle/>
          <a:p>
            <a:pPr algn="ctr"/>
            <a:r>
              <a:rPr lang="en-US" dirty="0">
                <a:latin typeface="+mj-lt"/>
              </a:rPr>
              <a:t>This will be posted to you and contains:</a:t>
            </a:r>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386366" y="3204239"/>
            <a:ext cx="5479745" cy="2425085"/>
          </a:xfrm>
        </p:spPr>
        <p:txBody>
          <a:bodyPr vert="horz" lIns="91440" tIns="45720" rIns="91440" bIns="45720" rtlCol="0" anchor="t">
            <a:noAutofit/>
          </a:bodyPr>
          <a:lstStyle/>
          <a:p>
            <a:pPr marL="179705" indent="-179705"/>
            <a:r>
              <a:rPr lang="en-US" sz="1800" dirty="0">
                <a:solidFill>
                  <a:srgbClr val="000000"/>
                </a:solidFill>
                <a:latin typeface="+mj-lt"/>
              </a:rPr>
              <a:t>A welcome to Reception booklet.</a:t>
            </a:r>
          </a:p>
          <a:p>
            <a:pPr marL="179705" indent="-179705"/>
            <a:r>
              <a:rPr lang="en-US" sz="1800" dirty="0">
                <a:solidFill>
                  <a:srgbClr val="000000"/>
                </a:solidFill>
                <a:latin typeface="+mj-lt"/>
              </a:rPr>
              <a:t>Before and After School Club information</a:t>
            </a:r>
          </a:p>
          <a:p>
            <a:pPr marL="179705" indent="-179705"/>
            <a:r>
              <a:rPr lang="en-US" sz="1800" dirty="0">
                <a:solidFill>
                  <a:srgbClr val="000000"/>
                </a:solidFill>
                <a:latin typeface="+mj-lt"/>
              </a:rPr>
              <a:t>Dates for school holidays for next year</a:t>
            </a:r>
          </a:p>
          <a:p>
            <a:pPr marL="179705" indent="-179705"/>
            <a:r>
              <a:rPr lang="en-US" sz="1800" dirty="0">
                <a:solidFill>
                  <a:srgbClr val="000000"/>
                </a:solidFill>
                <a:latin typeface="+mj-lt"/>
              </a:rPr>
              <a:t>School Uniform Order Sheet</a:t>
            </a:r>
          </a:p>
          <a:p>
            <a:pPr marL="179705" indent="-179705"/>
            <a:endParaRPr lang="en-US" sz="1800" b="1" dirty="0">
              <a:solidFill>
                <a:srgbClr val="000000"/>
              </a:solidFill>
              <a:latin typeface="+mj-lt"/>
            </a:endParaRPr>
          </a:p>
          <a:p>
            <a:pPr marL="0" indent="0">
              <a:buNone/>
            </a:pPr>
            <a:r>
              <a:rPr lang="en-US" sz="1800" b="1" dirty="0">
                <a:solidFill>
                  <a:srgbClr val="000000"/>
                </a:solidFill>
                <a:latin typeface="+mj-lt"/>
              </a:rPr>
              <a:t>These need to be returned to school:</a:t>
            </a:r>
          </a:p>
          <a:p>
            <a:pPr marL="179705" indent="-179705"/>
            <a:r>
              <a:rPr lang="en-US" sz="1800" dirty="0">
                <a:solidFill>
                  <a:srgbClr val="000000"/>
                </a:solidFill>
                <a:latin typeface="+mj-lt"/>
              </a:rPr>
              <a:t>School Registration Form</a:t>
            </a:r>
          </a:p>
          <a:p>
            <a:pPr marL="179705" indent="-179705"/>
            <a:r>
              <a:rPr lang="en-US" sz="1800" dirty="0">
                <a:solidFill>
                  <a:srgbClr val="000000"/>
                </a:solidFill>
                <a:latin typeface="+mj-lt"/>
              </a:rPr>
              <a:t>Permissions Sheet</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grpSp>
        <p:nvGrpSpPr>
          <p:cNvPr id="13" name="Group 12"/>
          <p:cNvGrpSpPr/>
          <p:nvPr/>
        </p:nvGrpSpPr>
        <p:grpSpPr>
          <a:xfrm>
            <a:off x="-76636" y="6310949"/>
            <a:ext cx="4857808" cy="365125"/>
            <a:chOff x="164434" y="5763261"/>
            <a:chExt cx="4857808" cy="365125"/>
          </a:xfrm>
        </p:grpSpPr>
        <p:sp>
          <p:nvSpPr>
            <p:cNvPr id="14"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5" name="Picture 14"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pic>
        <p:nvPicPr>
          <p:cNvPr id="2050" name="Picture 2" descr="R:\2019-20\RECEPTION planning\booklet photos\IMG_7936.JPG"/>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8288" r="18288"/>
          <a:stretch>
            <a:fillRect/>
          </a:stretch>
        </p:blipFill>
        <p:spPr bwMode="auto">
          <a:xfrm rot="720000">
            <a:off x="6398936" y="209523"/>
            <a:ext cx="4647699" cy="547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1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79" y="246802"/>
            <a:ext cx="1455327" cy="1932395"/>
          </a:xfrm>
          <a:prstGeom prst="roundRect">
            <a:avLst>
              <a:gd name="adj" fmla="val 8594"/>
            </a:avLst>
          </a:prstGeom>
          <a:solidFill>
            <a:srgbClr val="FFFFFF">
              <a:shade val="85000"/>
            </a:srgbClr>
          </a:solidFill>
          <a:ln>
            <a:noFill/>
          </a:ln>
          <a:effectLst/>
        </p:spPr>
      </p:pic>
      <p:sp>
        <p:nvSpPr>
          <p:cNvPr id="6" name="Rounded Rectangle 5"/>
          <p:cNvSpPr/>
          <p:nvPr/>
        </p:nvSpPr>
        <p:spPr>
          <a:xfrm>
            <a:off x="0" y="4217391"/>
            <a:ext cx="2417557" cy="1433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4" name="Title 3"/>
          <p:cNvSpPr>
            <a:spLocks noGrp="1"/>
          </p:cNvSpPr>
          <p:nvPr>
            <p:ph type="title"/>
          </p:nvPr>
        </p:nvSpPr>
        <p:spPr>
          <a:xfrm rot="21237793">
            <a:off x="221962" y="329552"/>
            <a:ext cx="4391191" cy="1325563"/>
          </a:xfrm>
        </p:spPr>
        <p:txBody>
          <a:bodyPr>
            <a:normAutofit/>
          </a:bodyPr>
          <a:lstStyle/>
          <a:p>
            <a:pPr algn="ctr"/>
            <a:r>
              <a:rPr lang="en-GB" dirty="0"/>
              <a:t>School Meals</a:t>
            </a: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15" name="Content Placeholder 4"/>
          <p:cNvSpPr>
            <a:spLocks noGrp="1"/>
          </p:cNvSpPr>
          <p:nvPr>
            <p:ph idx="1"/>
          </p:nvPr>
        </p:nvSpPr>
        <p:spPr>
          <a:xfrm>
            <a:off x="419897" y="1848431"/>
            <a:ext cx="10871662" cy="4551490"/>
          </a:xfrm>
        </p:spPr>
        <p:txBody>
          <a:bodyPr>
            <a:normAutofit/>
          </a:bodyPr>
          <a:lstStyle/>
          <a:p>
            <a:pPr marL="0" lvl="0" indent="0" algn="ctr">
              <a:lnSpc>
                <a:spcPct val="100000"/>
              </a:lnSpc>
              <a:buClr>
                <a:srgbClr val="005CC9">
                  <a:lumMod val="60000"/>
                  <a:lumOff val="40000"/>
                </a:srgbClr>
              </a:buClr>
              <a:buNone/>
            </a:pPr>
            <a:r>
              <a:rPr lang="en-GB" sz="2200" dirty="0">
                <a:solidFill>
                  <a:srgbClr val="000000"/>
                </a:solidFill>
                <a:latin typeface="Comic Sans MS"/>
              </a:rPr>
              <a:t>If you are in receipt of the following, then your child may be entitled to additional funding. Please visit </a:t>
            </a:r>
            <a:r>
              <a:rPr lang="en-GB" sz="2200" dirty="0">
                <a:solidFill>
                  <a:srgbClr val="000000"/>
                </a:solidFill>
                <a:latin typeface="Comic Sans MS"/>
                <a:hlinkClick r:id="rId4"/>
              </a:rPr>
              <a:t>www.gov.uk/apply-free-school-meals</a:t>
            </a:r>
            <a:r>
              <a:rPr lang="en-GB" sz="2200" dirty="0">
                <a:solidFill>
                  <a:srgbClr val="000000"/>
                </a:solidFill>
                <a:latin typeface="Comic Sans MS"/>
              </a:rPr>
              <a:t> for further information and to apply. </a:t>
            </a:r>
          </a:p>
          <a:p>
            <a:pPr>
              <a:lnSpc>
                <a:spcPct val="100000"/>
              </a:lnSpc>
              <a:buClr>
                <a:srgbClr val="005CC9">
                  <a:lumMod val="60000"/>
                  <a:lumOff val="40000"/>
                </a:srgbClr>
              </a:buClr>
            </a:pPr>
            <a:r>
              <a:rPr lang="en-GB" sz="2200" dirty="0">
                <a:solidFill>
                  <a:srgbClr val="000000"/>
                </a:solidFill>
                <a:latin typeface="Comic Sans MS"/>
              </a:rPr>
              <a:t>Income support</a:t>
            </a:r>
          </a:p>
          <a:p>
            <a:pPr>
              <a:lnSpc>
                <a:spcPct val="100000"/>
              </a:lnSpc>
              <a:buClr>
                <a:srgbClr val="005CC9">
                  <a:lumMod val="60000"/>
                  <a:lumOff val="40000"/>
                </a:srgbClr>
              </a:buClr>
            </a:pPr>
            <a:r>
              <a:rPr lang="en-GB" sz="2200" dirty="0">
                <a:solidFill>
                  <a:srgbClr val="000000"/>
                </a:solidFill>
                <a:latin typeface="Comic Sans MS"/>
              </a:rPr>
              <a:t>Income based Jobseeker’s allowance</a:t>
            </a:r>
          </a:p>
          <a:p>
            <a:pPr>
              <a:lnSpc>
                <a:spcPct val="100000"/>
              </a:lnSpc>
              <a:buClr>
                <a:srgbClr val="005CC9">
                  <a:lumMod val="60000"/>
                  <a:lumOff val="40000"/>
                </a:srgbClr>
              </a:buClr>
            </a:pPr>
            <a:r>
              <a:rPr lang="en-GB" sz="2200" dirty="0">
                <a:solidFill>
                  <a:srgbClr val="000000"/>
                </a:solidFill>
                <a:latin typeface="Comic Sans MS"/>
              </a:rPr>
              <a:t>Employment and support allowance</a:t>
            </a:r>
          </a:p>
          <a:p>
            <a:pPr>
              <a:lnSpc>
                <a:spcPct val="100000"/>
              </a:lnSpc>
              <a:buClr>
                <a:srgbClr val="005CC9">
                  <a:lumMod val="60000"/>
                  <a:lumOff val="40000"/>
                </a:srgbClr>
              </a:buClr>
            </a:pPr>
            <a:r>
              <a:rPr lang="en-GB" sz="2200" dirty="0">
                <a:solidFill>
                  <a:srgbClr val="000000"/>
                </a:solidFill>
                <a:latin typeface="Comic Sans MS"/>
              </a:rPr>
              <a:t>Immigration support</a:t>
            </a:r>
          </a:p>
          <a:p>
            <a:pPr>
              <a:lnSpc>
                <a:spcPct val="100000"/>
              </a:lnSpc>
              <a:buClr>
                <a:srgbClr val="005CC9">
                  <a:lumMod val="60000"/>
                  <a:lumOff val="40000"/>
                </a:srgbClr>
              </a:buClr>
            </a:pPr>
            <a:r>
              <a:rPr lang="en-GB" sz="2200" dirty="0">
                <a:solidFill>
                  <a:srgbClr val="000000"/>
                </a:solidFill>
                <a:latin typeface="Comic Sans MS"/>
              </a:rPr>
              <a:t>Child tax credit</a:t>
            </a:r>
          </a:p>
          <a:p>
            <a:pPr>
              <a:lnSpc>
                <a:spcPct val="100000"/>
              </a:lnSpc>
              <a:buClr>
                <a:srgbClr val="005CC9">
                  <a:lumMod val="60000"/>
                  <a:lumOff val="40000"/>
                </a:srgbClr>
              </a:buClr>
            </a:pPr>
            <a:r>
              <a:rPr lang="en-GB" sz="2200" dirty="0">
                <a:solidFill>
                  <a:srgbClr val="000000"/>
                </a:solidFill>
                <a:latin typeface="Comic Sans MS"/>
              </a:rPr>
              <a:t>Working Tax Credit</a:t>
            </a:r>
          </a:p>
          <a:p>
            <a:pPr>
              <a:lnSpc>
                <a:spcPct val="100000"/>
              </a:lnSpc>
              <a:buClr>
                <a:srgbClr val="005CC9">
                  <a:lumMod val="60000"/>
                  <a:lumOff val="40000"/>
                </a:srgbClr>
              </a:buClr>
            </a:pPr>
            <a:r>
              <a:rPr lang="en-GB" sz="2200" dirty="0">
                <a:solidFill>
                  <a:srgbClr val="000000"/>
                </a:solidFill>
                <a:latin typeface="Comic Sans MS"/>
              </a:rPr>
              <a:t>Universal Credit </a:t>
            </a:r>
          </a:p>
        </p:txBody>
      </p:sp>
    </p:spTree>
    <p:extLst>
      <p:ext uri="{BB962C8B-B14F-4D97-AF65-F5344CB8AC3E}">
        <p14:creationId xmlns:p14="http://schemas.microsoft.com/office/powerpoint/2010/main" val="109572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21</a:t>
            </a:fld>
            <a:endParaRPr lang="en-US" noProof="0"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6660" r="6660"/>
          <a:stretch>
            <a:fillRect/>
          </a:stretch>
        </p:blipFill>
        <p:spPr>
          <a:xfrm>
            <a:off x="4005272" y="0"/>
            <a:ext cx="8000800" cy="5202622"/>
          </a:xfrm>
        </p:spPr>
      </p:pic>
      <p:sp>
        <p:nvSpPr>
          <p:cNvPr id="9" name="Title 4">
            <a:extLst>
              <a:ext uri="{FF2B5EF4-FFF2-40B4-BE49-F238E27FC236}">
                <a16:creationId xmlns:a16="http://schemas.microsoft.com/office/drawing/2014/main" id="{79195BEB-A072-45D8-848D-E8CA744F9022}"/>
              </a:ext>
            </a:extLst>
          </p:cNvPr>
          <p:cNvSpPr>
            <a:spLocks noGrp="1"/>
          </p:cNvSpPr>
          <p:nvPr>
            <p:ph type="title"/>
          </p:nvPr>
        </p:nvSpPr>
        <p:spPr/>
        <p:txBody>
          <a:bodyPr>
            <a:normAutofit fontScale="90000"/>
          </a:bodyPr>
          <a:lstStyle/>
          <a:p>
            <a:r>
              <a:rPr lang="en-US" dirty="0"/>
              <a:t>And Finally…</a:t>
            </a:r>
          </a:p>
        </p:txBody>
      </p:sp>
      <p:sp>
        <p:nvSpPr>
          <p:cNvPr id="10" name="Text Placeholder 1">
            <a:extLst>
              <a:ext uri="{FF2B5EF4-FFF2-40B4-BE49-F238E27FC236}">
                <a16:creationId xmlns:a16="http://schemas.microsoft.com/office/drawing/2014/main" id="{6587D558-5792-4FF7-9111-65F4C874C61B}"/>
              </a:ext>
            </a:extLst>
          </p:cNvPr>
          <p:cNvSpPr>
            <a:spLocks noGrp="1"/>
          </p:cNvSpPr>
          <p:nvPr>
            <p:ph type="body" sz="half" idx="2"/>
          </p:nvPr>
        </p:nvSpPr>
        <p:spPr>
          <a:xfrm>
            <a:off x="169714" y="2238948"/>
            <a:ext cx="3380834" cy="3832667"/>
          </a:xfrm>
        </p:spPr>
        <p:txBody>
          <a:bodyPr>
            <a:noAutofit/>
          </a:bodyPr>
          <a:lstStyle/>
          <a:p>
            <a:pPr algn="ctr"/>
            <a:r>
              <a:rPr lang="en-US" b="0" dirty="0">
                <a:latin typeface="+mj-lt"/>
              </a:rPr>
              <a:t>If you would like to come into school to help out, we are always grateful for volunteers! </a:t>
            </a:r>
          </a:p>
          <a:p>
            <a:pPr algn="ctr"/>
            <a:r>
              <a:rPr lang="en-US" b="0" dirty="0">
                <a:latin typeface="+mj-lt"/>
              </a:rPr>
              <a:t>We know that your child starting school is a big step for families, but if you have any worries or concerns, please telephone the school or email us and we will do our best to help.</a:t>
            </a:r>
          </a:p>
        </p:txBody>
      </p:sp>
      <p:grpSp>
        <p:nvGrpSpPr>
          <p:cNvPr id="11" name="Group 10"/>
          <p:cNvGrpSpPr/>
          <p:nvPr/>
        </p:nvGrpSpPr>
        <p:grpSpPr>
          <a:xfrm>
            <a:off x="-107580" y="6184839"/>
            <a:ext cx="4857808" cy="365125"/>
            <a:chOff x="164434" y="5763261"/>
            <a:chExt cx="4857808" cy="365125"/>
          </a:xfrm>
        </p:grpSpPr>
        <p:sp>
          <p:nvSpPr>
            <p:cNvPr id="12"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3" name="Picture 12"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Tree>
    <p:extLst>
      <p:ext uri="{BB962C8B-B14F-4D97-AF65-F5344CB8AC3E}">
        <p14:creationId xmlns:p14="http://schemas.microsoft.com/office/powerpoint/2010/main" val="3168854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22</a:t>
            </a:fld>
            <a:endParaRPr lang="en-US" noProof="0" dirty="0"/>
          </a:p>
        </p:txBody>
      </p:sp>
      <p:sp>
        <p:nvSpPr>
          <p:cNvPr id="4" name="Title 3"/>
          <p:cNvSpPr>
            <a:spLocks noGrp="1"/>
          </p:cNvSpPr>
          <p:nvPr>
            <p:ph type="title"/>
          </p:nvPr>
        </p:nvSpPr>
        <p:spPr>
          <a:xfrm rot="21193070">
            <a:off x="358991" y="1078981"/>
            <a:ext cx="4065084" cy="700842"/>
          </a:xfrm>
        </p:spPr>
        <p:txBody>
          <a:bodyPr>
            <a:noAutofit/>
          </a:bodyPr>
          <a:lstStyle/>
          <a:p>
            <a:pPr algn="ctr"/>
            <a:r>
              <a:rPr lang="en-GB" sz="2400" dirty="0"/>
              <a:t>Photographs from our Early Years environment</a:t>
            </a:r>
          </a:p>
        </p:txBody>
      </p:sp>
      <p:pic>
        <p:nvPicPr>
          <p:cNvPr id="6" name="Content Placeholder 5"/>
          <p:cNvPicPr>
            <a:picLocks/>
          </p:cNvPicPr>
          <p:nvPr/>
        </p:nvPicPr>
        <p:blipFill rotWithShape="1">
          <a:blip r:embed="rId2"/>
          <a:srcRect t="3711"/>
          <a:stretch/>
        </p:blipFill>
        <p:spPr bwMode="auto">
          <a:xfrm rot="20777338">
            <a:off x="5041859" y="1998463"/>
            <a:ext cx="6202795" cy="4184045"/>
          </a:xfrm>
          <a:prstGeom prst="roundRect">
            <a:avLst>
              <a:gd name="adj" fmla="val 8594"/>
            </a:avLst>
          </a:prstGeom>
          <a:solidFill>
            <a:srgbClr val="FFFFFF">
              <a:shade val="85000"/>
            </a:srgbClr>
          </a:solidFill>
          <a:ln>
            <a:solidFill>
              <a:schemeClr val="accent1">
                <a:lumMod val="75000"/>
              </a:schemeClr>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45777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23</a:t>
            </a:fld>
            <a:endParaRPr lang="en-US" noProof="0" dirty="0"/>
          </a:p>
        </p:txBody>
      </p:sp>
      <p:sp>
        <p:nvSpPr>
          <p:cNvPr id="4" name="Title 3"/>
          <p:cNvSpPr>
            <a:spLocks noGrp="1"/>
          </p:cNvSpPr>
          <p:nvPr>
            <p:ph type="title"/>
          </p:nvPr>
        </p:nvSpPr>
        <p:spPr>
          <a:xfrm rot="21193070">
            <a:off x="358991" y="1078981"/>
            <a:ext cx="4065084" cy="700842"/>
          </a:xfrm>
        </p:spPr>
        <p:txBody>
          <a:bodyPr>
            <a:noAutofit/>
          </a:bodyPr>
          <a:lstStyle/>
          <a:p>
            <a:pPr algn="ctr"/>
            <a:r>
              <a:rPr lang="en-GB" sz="2400" dirty="0"/>
              <a:t>Over, under and through!</a:t>
            </a:r>
          </a:p>
        </p:txBody>
      </p:sp>
      <p:pic>
        <p:nvPicPr>
          <p:cNvPr id="7" name="Picture 6"/>
          <p:cNvPicPr/>
          <p:nvPr/>
        </p:nvPicPr>
        <p:blipFill rotWithShape="1">
          <a:blip r:embed="rId2"/>
          <a:srcRect l="2389" t="4398" r="4617" b="3452"/>
          <a:stretch/>
        </p:blipFill>
        <p:spPr bwMode="auto">
          <a:xfrm rot="20769772">
            <a:off x="5036942" y="1993760"/>
            <a:ext cx="6202800" cy="4183200"/>
          </a:xfrm>
          <a:prstGeom prst="roundRect">
            <a:avLst>
              <a:gd name="adj" fmla="val 8594"/>
            </a:avLst>
          </a:prstGeom>
          <a:solidFill>
            <a:srgbClr val="FFFFFF">
              <a:shade val="85000"/>
            </a:srgbClr>
          </a:solidFill>
          <a:ln>
            <a:solidFill>
              <a:schemeClr val="accent1">
                <a:lumMod val="75000"/>
              </a:schemeClr>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42998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24</a:t>
            </a:fld>
            <a:endParaRPr lang="en-US" noProof="0" dirty="0"/>
          </a:p>
        </p:txBody>
      </p:sp>
      <p:sp>
        <p:nvSpPr>
          <p:cNvPr id="4" name="Title 3"/>
          <p:cNvSpPr>
            <a:spLocks noGrp="1"/>
          </p:cNvSpPr>
          <p:nvPr>
            <p:ph type="title"/>
          </p:nvPr>
        </p:nvSpPr>
        <p:spPr>
          <a:xfrm rot="21193070">
            <a:off x="358991" y="1078981"/>
            <a:ext cx="4065084" cy="700842"/>
          </a:xfrm>
        </p:spPr>
        <p:txBody>
          <a:bodyPr>
            <a:noAutofit/>
          </a:bodyPr>
          <a:lstStyle/>
          <a:p>
            <a:pPr algn="ctr"/>
            <a:r>
              <a:rPr lang="en-GB" sz="2400" dirty="0"/>
              <a:t>We grow strawberries, herbs, flowers and vegetables.</a:t>
            </a:r>
          </a:p>
        </p:txBody>
      </p:sp>
      <p:pic>
        <p:nvPicPr>
          <p:cNvPr id="5" name="Picture 4"/>
          <p:cNvPicPr/>
          <p:nvPr/>
        </p:nvPicPr>
        <p:blipFill rotWithShape="1">
          <a:blip r:embed="rId2"/>
          <a:srcRect b="19931"/>
          <a:stretch/>
        </p:blipFill>
        <p:spPr bwMode="auto">
          <a:xfrm rot="20772368">
            <a:off x="5101417" y="1995657"/>
            <a:ext cx="6202800" cy="4183200"/>
          </a:xfrm>
          <a:prstGeom prst="roundRect">
            <a:avLst>
              <a:gd name="adj" fmla="val 8594"/>
            </a:avLst>
          </a:prstGeom>
          <a:solidFill>
            <a:srgbClr val="FFFFFF">
              <a:shade val="85000"/>
            </a:srgbClr>
          </a:solidFill>
          <a:ln>
            <a:solidFill>
              <a:schemeClr val="accent1">
                <a:lumMod val="75000"/>
              </a:schemeClr>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44270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25</a:t>
            </a:fld>
            <a:endParaRPr lang="en-US" noProof="0" dirty="0"/>
          </a:p>
        </p:txBody>
      </p:sp>
      <p:sp>
        <p:nvSpPr>
          <p:cNvPr id="4" name="Title 3"/>
          <p:cNvSpPr>
            <a:spLocks noGrp="1"/>
          </p:cNvSpPr>
          <p:nvPr>
            <p:ph type="title"/>
          </p:nvPr>
        </p:nvSpPr>
        <p:spPr>
          <a:xfrm rot="21193070">
            <a:off x="319140" y="1104380"/>
            <a:ext cx="4065084" cy="700842"/>
          </a:xfrm>
        </p:spPr>
        <p:txBody>
          <a:bodyPr>
            <a:noAutofit/>
          </a:bodyPr>
          <a:lstStyle/>
          <a:p>
            <a:pPr algn="ctr"/>
            <a:r>
              <a:rPr lang="en-GB" sz="2400" dirty="0"/>
              <a:t>Water discovery and our sensory road.</a:t>
            </a:r>
          </a:p>
        </p:txBody>
      </p:sp>
      <p:pic>
        <p:nvPicPr>
          <p:cNvPr id="6" name="Picture 5"/>
          <p:cNvPicPr/>
          <p:nvPr/>
        </p:nvPicPr>
        <p:blipFill rotWithShape="1">
          <a:blip r:embed="rId2"/>
          <a:srcRect l="1451" t="2926" r="4251" b="3933"/>
          <a:stretch/>
        </p:blipFill>
        <p:spPr bwMode="auto">
          <a:xfrm rot="20799286">
            <a:off x="5007292" y="2015422"/>
            <a:ext cx="6202800" cy="4183200"/>
          </a:xfrm>
          <a:prstGeom prst="roundRect">
            <a:avLst>
              <a:gd name="adj" fmla="val 8594"/>
            </a:avLst>
          </a:prstGeom>
          <a:solidFill>
            <a:srgbClr val="FFFFFF">
              <a:shade val="85000"/>
            </a:srgbClr>
          </a:solidFill>
          <a:ln>
            <a:solidFill>
              <a:schemeClr val="accent1">
                <a:lumMod val="75000"/>
              </a:schemeClr>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15520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26</a:t>
            </a:fld>
            <a:endParaRPr lang="en-US" noProof="0" dirty="0"/>
          </a:p>
        </p:txBody>
      </p:sp>
      <p:sp>
        <p:nvSpPr>
          <p:cNvPr id="4" name="Title 3"/>
          <p:cNvSpPr>
            <a:spLocks noGrp="1"/>
          </p:cNvSpPr>
          <p:nvPr>
            <p:ph type="title"/>
          </p:nvPr>
        </p:nvSpPr>
        <p:spPr>
          <a:xfrm rot="21193070">
            <a:off x="319140" y="1104380"/>
            <a:ext cx="4065084" cy="700842"/>
          </a:xfrm>
        </p:spPr>
        <p:txBody>
          <a:bodyPr>
            <a:noAutofit/>
          </a:bodyPr>
          <a:lstStyle/>
          <a:p>
            <a:pPr algn="ctr"/>
            <a:r>
              <a:rPr lang="en-GB" sz="2400" dirty="0"/>
              <a:t>Creative construction in the gravel pit.</a:t>
            </a:r>
          </a:p>
        </p:txBody>
      </p:sp>
      <p:pic>
        <p:nvPicPr>
          <p:cNvPr id="5" name="Picture 4"/>
          <p:cNvPicPr/>
          <p:nvPr/>
        </p:nvPicPr>
        <p:blipFill rotWithShape="1">
          <a:blip r:embed="rId2"/>
          <a:srcRect l="2294" t="2201" r="2334" b="2178"/>
          <a:stretch/>
        </p:blipFill>
        <p:spPr bwMode="auto">
          <a:xfrm rot="20771122">
            <a:off x="5076923" y="1994747"/>
            <a:ext cx="6202800" cy="4183200"/>
          </a:xfrm>
          <a:prstGeom prst="roundRect">
            <a:avLst>
              <a:gd name="adj" fmla="val 8594"/>
            </a:avLst>
          </a:prstGeom>
          <a:solidFill>
            <a:srgbClr val="FFFFFF">
              <a:shade val="85000"/>
            </a:srgbClr>
          </a:solidFill>
          <a:ln>
            <a:solidFill>
              <a:schemeClr val="accent1">
                <a:lumMod val="75000"/>
              </a:schemeClr>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71734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27</a:t>
            </a:fld>
            <a:endParaRPr lang="en-US" noProof="0" dirty="0"/>
          </a:p>
        </p:txBody>
      </p:sp>
      <p:sp>
        <p:nvSpPr>
          <p:cNvPr id="4" name="Title 3"/>
          <p:cNvSpPr>
            <a:spLocks noGrp="1"/>
          </p:cNvSpPr>
          <p:nvPr>
            <p:ph type="title"/>
          </p:nvPr>
        </p:nvSpPr>
        <p:spPr>
          <a:xfrm rot="21193070">
            <a:off x="397108" y="1053581"/>
            <a:ext cx="4065084" cy="700842"/>
          </a:xfrm>
        </p:spPr>
        <p:txBody>
          <a:bodyPr>
            <a:noAutofit/>
          </a:bodyPr>
          <a:lstStyle/>
          <a:p>
            <a:pPr algn="ctr"/>
            <a:r>
              <a:rPr lang="en-GB" sz="2400" dirty="0"/>
              <a:t>Lots of different activities here!</a:t>
            </a:r>
          </a:p>
        </p:txBody>
      </p:sp>
      <p:pic>
        <p:nvPicPr>
          <p:cNvPr id="5" name="Picture 4"/>
          <p:cNvPicPr/>
          <p:nvPr/>
        </p:nvPicPr>
        <p:blipFill rotWithShape="1">
          <a:blip r:embed="rId2"/>
          <a:srcRect l="2138" t="2066" r="2138" b="2360"/>
          <a:stretch/>
        </p:blipFill>
        <p:spPr>
          <a:xfrm rot="20760763">
            <a:off x="5046276" y="1987189"/>
            <a:ext cx="6202800" cy="4183200"/>
          </a:xfrm>
          <a:prstGeom prst="roundRect">
            <a:avLst>
              <a:gd name="adj" fmla="val 8594"/>
            </a:avLst>
          </a:prstGeom>
          <a:solidFill>
            <a:srgbClr val="FFFFFF">
              <a:shade val="85000"/>
            </a:srgbClr>
          </a:solidFill>
          <a:ln>
            <a:solidFill>
              <a:schemeClr val="accent1">
                <a:lumMod val="75000"/>
              </a:schemeClr>
            </a:solidFill>
          </a:ln>
          <a:effectLst/>
        </p:spPr>
      </p:pic>
    </p:spTree>
    <p:extLst>
      <p:ext uri="{BB962C8B-B14F-4D97-AF65-F5344CB8AC3E}">
        <p14:creationId xmlns:p14="http://schemas.microsoft.com/office/powerpoint/2010/main" val="1522425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28</a:t>
            </a:fld>
            <a:endParaRPr lang="en-US" noProof="0" dirty="0"/>
          </a:p>
        </p:txBody>
      </p:sp>
      <p:sp>
        <p:nvSpPr>
          <p:cNvPr id="4" name="Title 3"/>
          <p:cNvSpPr>
            <a:spLocks noGrp="1"/>
          </p:cNvSpPr>
          <p:nvPr>
            <p:ph type="title"/>
          </p:nvPr>
        </p:nvSpPr>
        <p:spPr>
          <a:xfrm rot="21193070">
            <a:off x="397108" y="1053581"/>
            <a:ext cx="4065084" cy="700842"/>
          </a:xfrm>
        </p:spPr>
        <p:txBody>
          <a:bodyPr>
            <a:noAutofit/>
          </a:bodyPr>
          <a:lstStyle/>
          <a:p>
            <a:pPr algn="ctr"/>
            <a:r>
              <a:rPr lang="en-GB" sz="2400" dirty="0"/>
              <a:t>A sensory room for stories, relaxation and mindfulness</a:t>
            </a:r>
          </a:p>
        </p:txBody>
      </p:sp>
      <p:pic>
        <p:nvPicPr>
          <p:cNvPr id="6" name="Picture 5"/>
          <p:cNvPicPr/>
          <p:nvPr/>
        </p:nvPicPr>
        <p:blipFill rotWithShape="1">
          <a:blip r:embed="rId2"/>
          <a:srcRect l="3400" t="3579" r="3670" b="2964"/>
          <a:stretch/>
        </p:blipFill>
        <p:spPr>
          <a:xfrm rot="20785718">
            <a:off x="6468428" y="1984055"/>
            <a:ext cx="3545829" cy="4540892"/>
          </a:xfrm>
          <a:prstGeom prst="roundRect">
            <a:avLst>
              <a:gd name="adj" fmla="val 8594"/>
            </a:avLst>
          </a:prstGeom>
          <a:solidFill>
            <a:srgbClr val="FFFFFF">
              <a:shade val="85000"/>
            </a:srgbClr>
          </a:solidFill>
          <a:ln>
            <a:solidFill>
              <a:schemeClr val="accent1">
                <a:lumMod val="75000"/>
              </a:schemeClr>
            </a:solidFill>
          </a:ln>
          <a:effectLst/>
        </p:spPr>
      </p:pic>
    </p:spTree>
    <p:extLst>
      <p:ext uri="{BB962C8B-B14F-4D97-AF65-F5344CB8AC3E}">
        <p14:creationId xmlns:p14="http://schemas.microsoft.com/office/powerpoint/2010/main" val="1499967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1059" t="9087" r="-941" b="16325"/>
          <a:stretch/>
        </p:blipFill>
        <p:spPr>
          <a:xfrm>
            <a:off x="9588500" y="242221"/>
            <a:ext cx="2427288" cy="1624679"/>
          </a:xfrm>
          <a:prstGeom prst="rect">
            <a:avLst/>
          </a:prstGeom>
        </p:spPr>
      </p:pic>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3"/>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9" name="Title 3"/>
          <p:cNvSpPr txBox="1">
            <a:spLocks/>
          </p:cNvSpPr>
          <p:nvPr/>
        </p:nvSpPr>
        <p:spPr>
          <a:xfrm rot="706860">
            <a:off x="5936504" y="3731227"/>
            <a:ext cx="5997443" cy="1420463"/>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dirty="0">
                <a:highlight>
                  <a:srgbClr val="FF0000"/>
                </a:highlight>
              </a:rPr>
              <a:t>Mrs Turner, Mrs Callas and the Early Years Team</a:t>
            </a:r>
          </a:p>
        </p:txBody>
      </p:sp>
      <p:sp>
        <p:nvSpPr>
          <p:cNvPr id="10" name="Title 3"/>
          <p:cNvSpPr txBox="1">
            <a:spLocks/>
          </p:cNvSpPr>
          <p:nvPr/>
        </p:nvSpPr>
        <p:spPr>
          <a:xfrm rot="643250">
            <a:off x="7384829" y="5378368"/>
            <a:ext cx="4391191" cy="1325563"/>
          </a:xfrm>
          <a:prstGeom prst="rect">
            <a:avLst/>
          </a:prstGeom>
        </p:spPr>
        <p:txBody>
          <a:bodyPr vert="horz" lIns="91440" tIns="45720" rIns="91440" bIns="45720" rtlCol="0" anchor="ctr">
            <a:normAutofit fontScale="47500" lnSpcReduction="20000"/>
          </a:bodyPr>
          <a:lstStyle>
            <a:lvl1pPr algn="ctr"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dirty="0">
                <a:solidFill>
                  <a:srgbClr val="0070C0"/>
                </a:solidFill>
              </a:rPr>
              <a:t>We are really looking forward to working with you and your child in September. </a:t>
            </a:r>
          </a:p>
        </p:txBody>
      </p:sp>
    </p:spTree>
    <p:extLst>
      <p:ext uri="{BB962C8B-B14F-4D97-AF65-F5344CB8AC3E}">
        <p14:creationId xmlns:p14="http://schemas.microsoft.com/office/powerpoint/2010/main" val="19233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4" name="Title 3"/>
          <p:cNvSpPr>
            <a:spLocks noGrp="1"/>
          </p:cNvSpPr>
          <p:nvPr>
            <p:ph type="title"/>
          </p:nvPr>
        </p:nvSpPr>
        <p:spPr>
          <a:xfrm rot="21237793">
            <a:off x="221962" y="329552"/>
            <a:ext cx="4391191" cy="1325563"/>
          </a:xfrm>
        </p:spPr>
        <p:txBody>
          <a:bodyPr>
            <a:normAutofit fontScale="90000"/>
          </a:bodyPr>
          <a:lstStyle/>
          <a:p>
            <a:pPr algn="ctr"/>
            <a:r>
              <a:rPr lang="en-GB" dirty="0"/>
              <a:t>What is the Foundation Stage?</a:t>
            </a:r>
          </a:p>
        </p:txBody>
      </p:sp>
      <p:sp>
        <p:nvSpPr>
          <p:cNvPr id="5" name="Content Placeholder 4"/>
          <p:cNvSpPr>
            <a:spLocks noGrp="1"/>
          </p:cNvSpPr>
          <p:nvPr>
            <p:ph idx="1"/>
          </p:nvPr>
        </p:nvSpPr>
        <p:spPr>
          <a:xfrm>
            <a:off x="574932" y="1909873"/>
            <a:ext cx="11392343" cy="4351338"/>
          </a:xfrm>
        </p:spPr>
        <p:txBody>
          <a:bodyPr>
            <a:normAutofit/>
          </a:bodyPr>
          <a:lstStyle/>
          <a:p>
            <a:pPr marL="0" indent="0" algn="ctr">
              <a:lnSpc>
                <a:spcPct val="100000"/>
              </a:lnSpc>
              <a:buNone/>
            </a:pPr>
            <a:r>
              <a:rPr lang="en-GB" sz="3600" dirty="0">
                <a:solidFill>
                  <a:srgbClr val="000000"/>
                </a:solidFill>
                <a:latin typeface="+mj-lt"/>
              </a:rPr>
              <a:t>The Early Years Foundation Stage (EYFS) begins at birth, through to attendance in a nursery setting (from aged 3 at Nantwich Primary Academy). </a:t>
            </a:r>
          </a:p>
          <a:p>
            <a:pPr marL="0" indent="0" algn="ctr">
              <a:lnSpc>
                <a:spcPct val="100000"/>
              </a:lnSpc>
              <a:buNone/>
            </a:pPr>
            <a:endParaRPr lang="en-GB" sz="1800" dirty="0">
              <a:solidFill>
                <a:srgbClr val="000000"/>
              </a:solidFill>
              <a:latin typeface="+mj-lt"/>
            </a:endParaRPr>
          </a:p>
          <a:p>
            <a:pPr marL="0" indent="0" algn="ctr">
              <a:lnSpc>
                <a:spcPct val="100000"/>
              </a:lnSpc>
              <a:buNone/>
            </a:pPr>
            <a:r>
              <a:rPr lang="en-GB" sz="3600" dirty="0">
                <a:solidFill>
                  <a:srgbClr val="000000"/>
                </a:solidFill>
                <a:latin typeface="+mj-lt"/>
              </a:rPr>
              <a:t>The final year of the Foundation Stage is in a Reception class of a primary school.</a:t>
            </a: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Tree>
    <p:extLst>
      <p:ext uri="{BB962C8B-B14F-4D97-AF65-F5344CB8AC3E}">
        <p14:creationId xmlns:p14="http://schemas.microsoft.com/office/powerpoint/2010/main" val="1904885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30</a:t>
            </a:fld>
            <a:endParaRPr lang="en-US" noProof="0" dirty="0"/>
          </a:p>
        </p:txBody>
      </p:sp>
      <p:sp>
        <p:nvSpPr>
          <p:cNvPr id="4" name="Title 3"/>
          <p:cNvSpPr>
            <a:spLocks noGrp="1"/>
          </p:cNvSpPr>
          <p:nvPr>
            <p:ph type="title"/>
          </p:nvPr>
        </p:nvSpPr>
        <p:spPr>
          <a:xfrm rot="21180000">
            <a:off x="783763" y="262634"/>
            <a:ext cx="4391191" cy="1325563"/>
          </a:xfrm>
        </p:spPr>
        <p:txBody>
          <a:bodyPr/>
          <a:lstStyle/>
          <a:p>
            <a:r>
              <a:rPr lang="en-GB" dirty="0"/>
              <a:t>Contact Us:</a:t>
            </a:r>
          </a:p>
        </p:txBody>
      </p:sp>
      <p:grpSp>
        <p:nvGrpSpPr>
          <p:cNvPr id="5" name="Group 4"/>
          <p:cNvGrpSpPr/>
          <p:nvPr/>
        </p:nvGrpSpPr>
        <p:grpSpPr>
          <a:xfrm>
            <a:off x="-76636" y="6310949"/>
            <a:ext cx="4857808" cy="365125"/>
            <a:chOff x="164434" y="5763261"/>
            <a:chExt cx="4857808" cy="365125"/>
          </a:xfrm>
        </p:grpSpPr>
        <p:sp>
          <p:nvSpPr>
            <p:cNvPr id="6"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7" name="Picture 6"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9" name="Title 3"/>
          <p:cNvSpPr txBox="1">
            <a:spLocks/>
          </p:cNvSpPr>
          <p:nvPr/>
        </p:nvSpPr>
        <p:spPr>
          <a:xfrm>
            <a:off x="1752600" y="1378440"/>
            <a:ext cx="9093200" cy="49325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500" b="1" kern="1200">
                <a:solidFill>
                  <a:schemeClr val="bg1"/>
                </a:solidFill>
                <a:latin typeface="+mj-lt"/>
                <a:ea typeface="+mj-ea"/>
                <a:cs typeface="+mj-cs"/>
              </a:defRPr>
            </a:lvl1pPr>
          </a:lstStyle>
          <a:p>
            <a:pPr>
              <a:lnSpc>
                <a:spcPct val="120000"/>
              </a:lnSpc>
            </a:pPr>
            <a:r>
              <a:rPr lang="en-GB" sz="2800" dirty="0">
                <a:solidFill>
                  <a:schemeClr val="accent1">
                    <a:lumMod val="75000"/>
                  </a:schemeClr>
                </a:solidFill>
              </a:rPr>
              <a:t>Nantwich Primary Academy and Nursery</a:t>
            </a:r>
          </a:p>
          <a:p>
            <a:pPr>
              <a:lnSpc>
                <a:spcPct val="120000"/>
              </a:lnSpc>
            </a:pPr>
            <a:r>
              <a:rPr lang="en-GB" sz="2400" dirty="0">
                <a:solidFill>
                  <a:schemeClr val="accent1">
                    <a:lumMod val="75000"/>
                  </a:schemeClr>
                </a:solidFill>
              </a:rPr>
              <a:t>Manor Road</a:t>
            </a:r>
          </a:p>
          <a:p>
            <a:pPr>
              <a:lnSpc>
                <a:spcPct val="120000"/>
              </a:lnSpc>
            </a:pPr>
            <a:r>
              <a:rPr lang="en-GB" sz="2400" dirty="0">
                <a:solidFill>
                  <a:schemeClr val="accent1">
                    <a:lumMod val="75000"/>
                  </a:schemeClr>
                </a:solidFill>
              </a:rPr>
              <a:t>Nantwich</a:t>
            </a:r>
          </a:p>
          <a:p>
            <a:pPr>
              <a:lnSpc>
                <a:spcPct val="120000"/>
              </a:lnSpc>
            </a:pPr>
            <a:r>
              <a:rPr lang="en-GB" sz="2400" dirty="0">
                <a:solidFill>
                  <a:schemeClr val="accent1">
                    <a:lumMod val="75000"/>
                  </a:schemeClr>
                </a:solidFill>
              </a:rPr>
              <a:t>Cheshire</a:t>
            </a:r>
          </a:p>
          <a:p>
            <a:pPr>
              <a:lnSpc>
                <a:spcPct val="120000"/>
              </a:lnSpc>
            </a:pPr>
            <a:r>
              <a:rPr lang="en-GB" sz="2400" dirty="0">
                <a:solidFill>
                  <a:schemeClr val="accent1">
                    <a:lumMod val="75000"/>
                  </a:schemeClr>
                </a:solidFill>
              </a:rPr>
              <a:t>CW5 5LX</a:t>
            </a:r>
          </a:p>
          <a:p>
            <a:pPr>
              <a:lnSpc>
                <a:spcPct val="120000"/>
              </a:lnSpc>
            </a:pPr>
            <a:endParaRPr lang="en-GB" sz="2400" dirty="0">
              <a:solidFill>
                <a:srgbClr val="000000"/>
              </a:solidFill>
            </a:endParaRPr>
          </a:p>
          <a:p>
            <a:pPr>
              <a:lnSpc>
                <a:spcPct val="120000"/>
              </a:lnSpc>
            </a:pPr>
            <a:r>
              <a:rPr lang="en-GB" sz="2400" dirty="0">
                <a:solidFill>
                  <a:srgbClr val="FF0000"/>
                </a:solidFill>
              </a:rPr>
              <a:t>Principal: Mrs Sue Spence</a:t>
            </a:r>
          </a:p>
          <a:p>
            <a:pPr>
              <a:lnSpc>
                <a:spcPct val="120000"/>
              </a:lnSpc>
            </a:pPr>
            <a:r>
              <a:rPr lang="en-GB" sz="2400" dirty="0">
                <a:solidFill>
                  <a:srgbClr val="000000"/>
                </a:solidFill>
              </a:rPr>
              <a:t>​</a:t>
            </a:r>
          </a:p>
          <a:p>
            <a:pPr>
              <a:lnSpc>
                <a:spcPct val="120000"/>
              </a:lnSpc>
            </a:pPr>
            <a:r>
              <a:rPr lang="en-GB" sz="2800" dirty="0">
                <a:solidFill>
                  <a:schemeClr val="accent3">
                    <a:lumMod val="75000"/>
                  </a:schemeClr>
                </a:solidFill>
              </a:rPr>
              <a:t>Tel: 01270 902055</a:t>
            </a:r>
          </a:p>
          <a:p>
            <a:pPr>
              <a:lnSpc>
                <a:spcPct val="120000"/>
              </a:lnSpc>
            </a:pPr>
            <a:r>
              <a:rPr lang="en-GB" sz="2800" dirty="0">
                <a:solidFill>
                  <a:schemeClr val="accent3">
                    <a:lumMod val="75000"/>
                  </a:schemeClr>
                </a:solidFill>
              </a:rPr>
              <a:t>nantwichoffice@sbmat.org</a:t>
            </a:r>
          </a:p>
        </p:txBody>
      </p:sp>
    </p:spTree>
    <p:extLst>
      <p:ext uri="{BB962C8B-B14F-4D97-AF65-F5344CB8AC3E}">
        <p14:creationId xmlns:p14="http://schemas.microsoft.com/office/powerpoint/2010/main" val="397286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4" name="Title 3"/>
          <p:cNvSpPr>
            <a:spLocks noGrp="1"/>
          </p:cNvSpPr>
          <p:nvPr>
            <p:ph type="title"/>
          </p:nvPr>
        </p:nvSpPr>
        <p:spPr>
          <a:xfrm rot="21237793">
            <a:off x="221962" y="329552"/>
            <a:ext cx="4391191" cy="1325563"/>
          </a:xfrm>
        </p:spPr>
        <p:txBody>
          <a:bodyPr>
            <a:normAutofit fontScale="90000"/>
          </a:bodyPr>
          <a:lstStyle/>
          <a:p>
            <a:pPr algn="ctr"/>
            <a:r>
              <a:rPr lang="en-GB" dirty="0"/>
              <a:t>What is the Foundation Stage?</a:t>
            </a:r>
          </a:p>
        </p:txBody>
      </p:sp>
      <p:sp>
        <p:nvSpPr>
          <p:cNvPr id="5" name="Content Placeholder 4"/>
          <p:cNvSpPr>
            <a:spLocks noGrp="1"/>
          </p:cNvSpPr>
          <p:nvPr>
            <p:ph idx="1"/>
          </p:nvPr>
        </p:nvSpPr>
        <p:spPr>
          <a:xfrm>
            <a:off x="934338" y="1882343"/>
            <a:ext cx="10871662" cy="1129345"/>
          </a:xfrm>
        </p:spPr>
        <p:txBody>
          <a:bodyPr>
            <a:normAutofit/>
          </a:bodyPr>
          <a:lstStyle/>
          <a:p>
            <a:pPr marL="0" indent="0" algn="ctr">
              <a:lnSpc>
                <a:spcPct val="100000"/>
              </a:lnSpc>
              <a:buNone/>
            </a:pPr>
            <a:r>
              <a:rPr lang="en-GB" sz="3200" dirty="0">
                <a:solidFill>
                  <a:srgbClr val="000000"/>
                </a:solidFill>
                <a:latin typeface="+mj-lt"/>
              </a:rPr>
              <a:t>The Early Years Foundation Stage curriculum is split into </a:t>
            </a:r>
            <a:r>
              <a:rPr lang="en-GB" sz="3200" b="1" dirty="0">
                <a:solidFill>
                  <a:srgbClr val="000000"/>
                </a:solidFill>
                <a:latin typeface="+mj-lt"/>
              </a:rPr>
              <a:t>seven</a:t>
            </a:r>
            <a:r>
              <a:rPr lang="en-GB" sz="3200" dirty="0">
                <a:solidFill>
                  <a:srgbClr val="000000"/>
                </a:solidFill>
                <a:latin typeface="+mj-lt"/>
              </a:rPr>
              <a:t> areas of learning…</a:t>
            </a:r>
          </a:p>
          <a:p>
            <a:pPr marL="0" indent="0" algn="ctr">
              <a:lnSpc>
                <a:spcPct val="100000"/>
              </a:lnSpc>
              <a:buNone/>
            </a:pPr>
            <a:endParaRPr lang="en-GB" sz="900" dirty="0">
              <a:latin typeface="+mj-lt"/>
            </a:endParaRPr>
          </a:p>
          <a:p>
            <a:pPr marL="0" indent="0" algn="ctr">
              <a:lnSpc>
                <a:spcPct val="100000"/>
              </a:lnSpc>
              <a:buNone/>
            </a:pPr>
            <a:endParaRPr lang="en-GB" sz="1900" dirty="0">
              <a:latin typeface="+mj-lt"/>
            </a:endParaRPr>
          </a:p>
          <a:p>
            <a:pPr marL="0" indent="0" algn="ctr">
              <a:lnSpc>
                <a:spcPct val="100000"/>
              </a:lnSpc>
              <a:buNone/>
            </a:pPr>
            <a:endParaRPr lang="en-GB" sz="3600" dirty="0">
              <a:solidFill>
                <a:srgbClr val="0070C0"/>
              </a:solidFill>
              <a:latin typeface="+mj-lt"/>
            </a:endParaRP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10" name="Content Placeholder 4"/>
          <p:cNvSpPr txBox="1">
            <a:spLocks/>
          </p:cNvSpPr>
          <p:nvPr/>
        </p:nvSpPr>
        <p:spPr>
          <a:xfrm>
            <a:off x="934338" y="3052657"/>
            <a:ext cx="10871662" cy="28521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900" dirty="0">
              <a:latin typeface="+mj-lt"/>
            </a:endParaRPr>
          </a:p>
          <a:p>
            <a:pPr marL="0" indent="0" algn="ctr">
              <a:lnSpc>
                <a:spcPct val="100000"/>
              </a:lnSpc>
              <a:buNone/>
            </a:pPr>
            <a:r>
              <a:rPr lang="en-GB" sz="3600" b="1" dirty="0">
                <a:solidFill>
                  <a:schemeClr val="accent3">
                    <a:lumMod val="75000"/>
                  </a:schemeClr>
                </a:solidFill>
                <a:latin typeface="+mj-lt"/>
              </a:rPr>
              <a:t>Prime Areas (the basis of all learning):</a:t>
            </a:r>
          </a:p>
          <a:p>
            <a:pPr marL="0" indent="0" algn="ctr">
              <a:lnSpc>
                <a:spcPct val="100000"/>
              </a:lnSpc>
              <a:buFont typeface="Arial" panose="020B0604020202020204" pitchFamily="34" charset="0"/>
              <a:buNone/>
            </a:pPr>
            <a:endParaRPr lang="en-GB" sz="1300" dirty="0">
              <a:solidFill>
                <a:srgbClr val="FF0000"/>
              </a:solidFill>
              <a:latin typeface="+mj-lt"/>
            </a:endParaRPr>
          </a:p>
          <a:p>
            <a:pPr marL="0" indent="0" algn="ctr">
              <a:lnSpc>
                <a:spcPct val="100000"/>
              </a:lnSpc>
              <a:buFont typeface="Arial" panose="020B0604020202020204" pitchFamily="34" charset="0"/>
              <a:buNone/>
            </a:pPr>
            <a:r>
              <a:rPr lang="en-GB" sz="3600" dirty="0">
                <a:solidFill>
                  <a:srgbClr val="FF0000"/>
                </a:solidFill>
                <a:latin typeface="+mj-lt"/>
              </a:rPr>
              <a:t>Personal, Social and Emotional Development</a:t>
            </a:r>
          </a:p>
          <a:p>
            <a:pPr marL="0" indent="0" algn="ctr">
              <a:lnSpc>
                <a:spcPct val="100000"/>
              </a:lnSpc>
              <a:buFont typeface="Arial" panose="020B0604020202020204" pitchFamily="34" charset="0"/>
              <a:buNone/>
            </a:pPr>
            <a:r>
              <a:rPr lang="en-GB" sz="3600" dirty="0">
                <a:solidFill>
                  <a:schemeClr val="bg2">
                    <a:lumMod val="60000"/>
                    <a:lumOff val="40000"/>
                  </a:schemeClr>
                </a:solidFill>
                <a:latin typeface="+mj-lt"/>
              </a:rPr>
              <a:t>Physical Development</a:t>
            </a:r>
          </a:p>
          <a:p>
            <a:pPr marL="0" indent="0" algn="ctr">
              <a:lnSpc>
                <a:spcPct val="100000"/>
              </a:lnSpc>
              <a:buFont typeface="Arial" panose="020B0604020202020204" pitchFamily="34" charset="0"/>
              <a:buNone/>
            </a:pPr>
            <a:r>
              <a:rPr lang="en-GB" sz="3600" dirty="0">
                <a:solidFill>
                  <a:srgbClr val="0070C0"/>
                </a:solidFill>
                <a:latin typeface="+mj-lt"/>
              </a:rPr>
              <a:t>Communication and Language</a:t>
            </a:r>
          </a:p>
        </p:txBody>
      </p:sp>
    </p:spTree>
    <p:extLst>
      <p:ext uri="{BB962C8B-B14F-4D97-AF65-F5344CB8AC3E}">
        <p14:creationId xmlns:p14="http://schemas.microsoft.com/office/powerpoint/2010/main" val="320030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4" name="Title 3"/>
          <p:cNvSpPr>
            <a:spLocks noGrp="1"/>
          </p:cNvSpPr>
          <p:nvPr>
            <p:ph type="title"/>
          </p:nvPr>
        </p:nvSpPr>
        <p:spPr>
          <a:xfrm rot="21237793">
            <a:off x="221962" y="329552"/>
            <a:ext cx="4391191" cy="1325563"/>
          </a:xfrm>
        </p:spPr>
        <p:txBody>
          <a:bodyPr>
            <a:normAutofit fontScale="90000"/>
          </a:bodyPr>
          <a:lstStyle/>
          <a:p>
            <a:pPr algn="ctr"/>
            <a:r>
              <a:rPr lang="en-GB" dirty="0"/>
              <a:t>What is the Foundation Stage?</a:t>
            </a:r>
          </a:p>
        </p:txBody>
      </p:sp>
      <p:sp>
        <p:nvSpPr>
          <p:cNvPr id="5" name="Content Placeholder 4"/>
          <p:cNvSpPr>
            <a:spLocks noGrp="1"/>
          </p:cNvSpPr>
          <p:nvPr>
            <p:ph idx="1"/>
          </p:nvPr>
        </p:nvSpPr>
        <p:spPr>
          <a:xfrm>
            <a:off x="934338" y="1777747"/>
            <a:ext cx="10871662" cy="764220"/>
          </a:xfrm>
        </p:spPr>
        <p:txBody>
          <a:bodyPr>
            <a:normAutofit/>
          </a:bodyPr>
          <a:lstStyle/>
          <a:p>
            <a:pPr marL="0" indent="0" algn="ctr">
              <a:lnSpc>
                <a:spcPct val="100000"/>
              </a:lnSpc>
              <a:buNone/>
            </a:pPr>
            <a:r>
              <a:rPr lang="en-GB" sz="3200" dirty="0">
                <a:solidFill>
                  <a:srgbClr val="000000"/>
                </a:solidFill>
                <a:latin typeface="+mj-lt"/>
              </a:rPr>
              <a:t>And…</a:t>
            </a:r>
          </a:p>
          <a:p>
            <a:pPr marL="0" indent="0" algn="ctr">
              <a:lnSpc>
                <a:spcPct val="100000"/>
              </a:lnSpc>
              <a:buNone/>
            </a:pPr>
            <a:endParaRPr lang="en-GB" sz="900" dirty="0">
              <a:latin typeface="+mj-lt"/>
            </a:endParaRPr>
          </a:p>
          <a:p>
            <a:pPr marL="0" indent="0" algn="ctr">
              <a:lnSpc>
                <a:spcPct val="100000"/>
              </a:lnSpc>
              <a:buNone/>
            </a:pPr>
            <a:endParaRPr lang="en-GB" sz="1900" dirty="0">
              <a:latin typeface="+mj-lt"/>
            </a:endParaRPr>
          </a:p>
          <a:p>
            <a:pPr marL="0" indent="0" algn="ctr">
              <a:lnSpc>
                <a:spcPct val="100000"/>
              </a:lnSpc>
              <a:buNone/>
            </a:pPr>
            <a:endParaRPr lang="en-GB" sz="3600" dirty="0">
              <a:solidFill>
                <a:srgbClr val="0070C0"/>
              </a:solidFill>
              <a:latin typeface="+mj-lt"/>
            </a:endParaRP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
        <p:nvSpPr>
          <p:cNvPr id="10" name="Content Placeholder 4"/>
          <p:cNvSpPr txBox="1">
            <a:spLocks/>
          </p:cNvSpPr>
          <p:nvPr/>
        </p:nvSpPr>
        <p:spPr>
          <a:xfrm>
            <a:off x="934338" y="2476585"/>
            <a:ext cx="10871662" cy="346923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900" dirty="0">
              <a:latin typeface="+mj-lt"/>
            </a:endParaRPr>
          </a:p>
          <a:p>
            <a:pPr marL="0" indent="0" algn="ctr">
              <a:lnSpc>
                <a:spcPct val="100000"/>
              </a:lnSpc>
              <a:buNone/>
            </a:pPr>
            <a:r>
              <a:rPr lang="en-GB" sz="3600" b="1" dirty="0">
                <a:solidFill>
                  <a:schemeClr val="accent3">
                    <a:lumMod val="75000"/>
                  </a:schemeClr>
                </a:solidFill>
                <a:latin typeface="+mj-lt"/>
              </a:rPr>
              <a:t>Specific Areas (build upon the Prime Areas):</a:t>
            </a:r>
          </a:p>
          <a:p>
            <a:pPr marL="0" indent="0" algn="ctr">
              <a:lnSpc>
                <a:spcPct val="100000"/>
              </a:lnSpc>
              <a:buFont typeface="Arial" panose="020B0604020202020204" pitchFamily="34" charset="0"/>
              <a:buNone/>
            </a:pPr>
            <a:endParaRPr lang="en-GB" sz="1300" dirty="0">
              <a:solidFill>
                <a:srgbClr val="FF0000"/>
              </a:solidFill>
              <a:latin typeface="+mj-lt"/>
            </a:endParaRPr>
          </a:p>
          <a:p>
            <a:pPr marL="0" indent="0" algn="ctr">
              <a:lnSpc>
                <a:spcPct val="100000"/>
              </a:lnSpc>
              <a:buFont typeface="Arial" panose="020B0604020202020204" pitchFamily="34" charset="0"/>
              <a:buNone/>
            </a:pPr>
            <a:r>
              <a:rPr lang="en-GB" sz="3600" dirty="0">
                <a:solidFill>
                  <a:srgbClr val="FF0000"/>
                </a:solidFill>
                <a:latin typeface="+mj-lt"/>
              </a:rPr>
              <a:t>Literacy</a:t>
            </a:r>
          </a:p>
          <a:p>
            <a:pPr marL="0" indent="0" algn="ctr">
              <a:lnSpc>
                <a:spcPct val="100000"/>
              </a:lnSpc>
              <a:buFont typeface="Arial" panose="020B0604020202020204" pitchFamily="34" charset="0"/>
              <a:buNone/>
            </a:pPr>
            <a:r>
              <a:rPr lang="en-GB" sz="3600" dirty="0">
                <a:solidFill>
                  <a:schemeClr val="bg2">
                    <a:lumMod val="60000"/>
                    <a:lumOff val="40000"/>
                  </a:schemeClr>
                </a:solidFill>
                <a:latin typeface="+mj-lt"/>
              </a:rPr>
              <a:t>Mathematics</a:t>
            </a:r>
          </a:p>
          <a:p>
            <a:pPr marL="0" indent="0" algn="ctr">
              <a:lnSpc>
                <a:spcPct val="100000"/>
              </a:lnSpc>
              <a:buFont typeface="Arial" panose="020B0604020202020204" pitchFamily="34" charset="0"/>
              <a:buNone/>
            </a:pPr>
            <a:r>
              <a:rPr lang="en-GB" sz="3600" dirty="0">
                <a:solidFill>
                  <a:srgbClr val="0070C0"/>
                </a:solidFill>
                <a:latin typeface="+mj-lt"/>
              </a:rPr>
              <a:t>Understanding the World</a:t>
            </a:r>
          </a:p>
          <a:p>
            <a:pPr marL="0" indent="0" algn="ctr">
              <a:lnSpc>
                <a:spcPct val="100000"/>
              </a:lnSpc>
              <a:buFont typeface="Arial" panose="020B0604020202020204" pitchFamily="34" charset="0"/>
              <a:buNone/>
            </a:pPr>
            <a:r>
              <a:rPr lang="en-GB" sz="3600" dirty="0">
                <a:solidFill>
                  <a:srgbClr val="7030A0"/>
                </a:solidFill>
                <a:latin typeface="+mj-lt"/>
              </a:rPr>
              <a:t>Expressive Arts and Design</a:t>
            </a:r>
          </a:p>
          <a:p>
            <a:pPr marL="0" indent="0" algn="ctr">
              <a:lnSpc>
                <a:spcPct val="100000"/>
              </a:lnSpc>
              <a:buFont typeface="Arial" panose="020B0604020202020204" pitchFamily="34" charset="0"/>
              <a:buNone/>
            </a:pPr>
            <a:endParaRPr lang="en-GB" sz="3600" dirty="0">
              <a:solidFill>
                <a:srgbClr val="0070C0"/>
              </a:solidFill>
              <a:latin typeface="+mj-lt"/>
            </a:endParaRPr>
          </a:p>
        </p:txBody>
      </p:sp>
    </p:spTree>
    <p:extLst>
      <p:ext uri="{BB962C8B-B14F-4D97-AF65-F5344CB8AC3E}">
        <p14:creationId xmlns:p14="http://schemas.microsoft.com/office/powerpoint/2010/main" val="89107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4398264"/>
            <a:ext cx="2606040" cy="11978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4" name="Title 3"/>
          <p:cNvSpPr>
            <a:spLocks noGrp="1"/>
          </p:cNvSpPr>
          <p:nvPr>
            <p:ph type="title"/>
          </p:nvPr>
        </p:nvSpPr>
        <p:spPr>
          <a:xfrm rot="21237793">
            <a:off x="221962" y="329552"/>
            <a:ext cx="4391191" cy="1325563"/>
          </a:xfrm>
        </p:spPr>
        <p:txBody>
          <a:bodyPr>
            <a:normAutofit/>
          </a:bodyPr>
          <a:lstStyle/>
          <a:p>
            <a:pPr algn="ctr"/>
            <a:r>
              <a:rPr lang="en-GB" dirty="0"/>
              <a:t>School Hours</a:t>
            </a:r>
          </a:p>
        </p:txBody>
      </p:sp>
      <p:sp>
        <p:nvSpPr>
          <p:cNvPr id="5" name="Content Placeholder 4"/>
          <p:cNvSpPr>
            <a:spLocks noGrp="1"/>
          </p:cNvSpPr>
          <p:nvPr>
            <p:ph idx="1"/>
          </p:nvPr>
        </p:nvSpPr>
        <p:spPr>
          <a:xfrm>
            <a:off x="164434" y="1515635"/>
            <a:ext cx="11641566" cy="4699253"/>
          </a:xfrm>
        </p:spPr>
        <p:txBody>
          <a:bodyPr>
            <a:normAutofit lnSpcReduction="10000"/>
          </a:bodyPr>
          <a:lstStyle/>
          <a:p>
            <a:pPr marL="0" indent="0" algn="ctr">
              <a:lnSpc>
                <a:spcPct val="100000"/>
              </a:lnSpc>
              <a:buNone/>
            </a:pPr>
            <a:r>
              <a:rPr lang="en-GB" sz="2400" b="1" dirty="0">
                <a:solidFill>
                  <a:srgbClr val="0070C0"/>
                </a:solidFill>
                <a:latin typeface="+mj-lt"/>
              </a:rPr>
              <a:t>Reception Children </a:t>
            </a:r>
          </a:p>
          <a:p>
            <a:pPr marL="0" indent="0" algn="ctr">
              <a:lnSpc>
                <a:spcPct val="100000"/>
              </a:lnSpc>
              <a:buNone/>
            </a:pPr>
            <a:r>
              <a:rPr lang="en-GB" sz="2400" b="1" dirty="0">
                <a:solidFill>
                  <a:srgbClr val="FF0000"/>
                </a:solidFill>
                <a:latin typeface="+mj-lt"/>
              </a:rPr>
              <a:t>Monday to Friday 8.30am – 3.15pm</a:t>
            </a:r>
          </a:p>
          <a:p>
            <a:pPr marL="0" indent="0" algn="ctr">
              <a:lnSpc>
                <a:spcPct val="100000"/>
              </a:lnSpc>
              <a:buNone/>
            </a:pPr>
            <a:r>
              <a:rPr lang="en-GB" sz="2400" dirty="0">
                <a:solidFill>
                  <a:srgbClr val="000000"/>
                </a:solidFill>
                <a:latin typeface="+mj-lt"/>
              </a:rPr>
              <a:t>We have our own entrance and exit door off the main playground. There is always a member of staff on the yard in the morning. Gates open at 8.30am and close at 8:40am. Children must be supervised into school.</a:t>
            </a:r>
          </a:p>
          <a:p>
            <a:pPr marL="0" indent="0" algn="ctr">
              <a:lnSpc>
                <a:spcPct val="100000"/>
              </a:lnSpc>
              <a:buNone/>
            </a:pPr>
            <a:endParaRPr lang="en-GB" sz="2400" dirty="0">
              <a:solidFill>
                <a:srgbClr val="FF0000"/>
              </a:solidFill>
              <a:latin typeface="+mj-lt"/>
            </a:endParaRPr>
          </a:p>
          <a:p>
            <a:pPr marL="0" indent="0" algn="ctr">
              <a:lnSpc>
                <a:spcPct val="100000"/>
              </a:lnSpc>
              <a:buNone/>
            </a:pPr>
            <a:r>
              <a:rPr lang="en-GB" sz="2400" dirty="0">
                <a:solidFill>
                  <a:srgbClr val="FF0000"/>
                </a:solidFill>
                <a:latin typeface="+mj-lt"/>
              </a:rPr>
              <a:t>Attendance</a:t>
            </a:r>
          </a:p>
          <a:p>
            <a:pPr marL="0" indent="0" algn="ctr">
              <a:lnSpc>
                <a:spcPct val="100000"/>
              </a:lnSpc>
              <a:buNone/>
            </a:pPr>
            <a:r>
              <a:rPr lang="en-GB" sz="2400" dirty="0">
                <a:solidFill>
                  <a:srgbClr val="000000"/>
                </a:solidFill>
                <a:latin typeface="+mj-lt"/>
              </a:rPr>
              <a:t>If your child is ill, please ring the school office as early as possible on the first day they are off school and every morning they continue to be off school.</a:t>
            </a:r>
          </a:p>
          <a:p>
            <a:pPr marL="0" indent="0" algn="ctr">
              <a:lnSpc>
                <a:spcPct val="100000"/>
              </a:lnSpc>
              <a:buNone/>
            </a:pPr>
            <a:r>
              <a:rPr lang="en-GB" sz="2400" dirty="0">
                <a:solidFill>
                  <a:srgbClr val="000000"/>
                </a:solidFill>
                <a:latin typeface="+mj-lt"/>
              </a:rPr>
              <a:t>Please try and arrange appointments to either after school or during school holidays.</a:t>
            </a:r>
          </a:p>
          <a:p>
            <a:pPr marL="0" indent="0" algn="ctr">
              <a:lnSpc>
                <a:spcPct val="100000"/>
              </a:lnSpc>
              <a:buNone/>
            </a:pPr>
            <a:endParaRPr lang="en-GB" sz="3600" dirty="0">
              <a:latin typeface="+mj-lt"/>
            </a:endParaRPr>
          </a:p>
          <a:p>
            <a:pPr marL="0" indent="0" algn="ctr">
              <a:lnSpc>
                <a:spcPct val="100000"/>
              </a:lnSpc>
              <a:buNone/>
            </a:pPr>
            <a:endParaRPr lang="en-GB" sz="3600" dirty="0">
              <a:latin typeface="+mj-lt"/>
            </a:endParaRPr>
          </a:p>
          <a:p>
            <a:pPr marL="0" indent="0" algn="ctr">
              <a:lnSpc>
                <a:spcPct val="100000"/>
              </a:lnSpc>
              <a:buNone/>
            </a:pPr>
            <a:endParaRPr lang="en-GB" sz="900" dirty="0">
              <a:latin typeface="+mj-lt"/>
            </a:endParaRPr>
          </a:p>
          <a:p>
            <a:pPr marL="0" indent="0" algn="ctr">
              <a:lnSpc>
                <a:spcPct val="100000"/>
              </a:lnSpc>
              <a:buNone/>
            </a:pPr>
            <a:endParaRPr lang="en-GB" sz="1900" dirty="0">
              <a:latin typeface="+mj-lt"/>
            </a:endParaRPr>
          </a:p>
          <a:p>
            <a:pPr marL="0" indent="0" algn="ctr">
              <a:lnSpc>
                <a:spcPct val="100000"/>
              </a:lnSpc>
              <a:buNone/>
            </a:pPr>
            <a:endParaRPr lang="en-GB" sz="3600" dirty="0">
              <a:solidFill>
                <a:srgbClr val="0070C0"/>
              </a:solidFill>
              <a:latin typeface="+mj-lt"/>
            </a:endParaRP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Tree>
    <p:extLst>
      <p:ext uri="{BB962C8B-B14F-4D97-AF65-F5344CB8AC3E}">
        <p14:creationId xmlns:p14="http://schemas.microsoft.com/office/powerpoint/2010/main" val="4235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13" name="Rounded Rectangle 12"/>
          <p:cNvSpPr/>
          <p:nvPr/>
        </p:nvSpPr>
        <p:spPr>
          <a:xfrm>
            <a:off x="10918371" y="5170714"/>
            <a:ext cx="1273629" cy="16872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Placeholder 6" descr="table">
            <a:extLst>
              <a:ext uri="{FF2B5EF4-FFF2-40B4-BE49-F238E27FC236}">
                <a16:creationId xmlns:a16="http://schemas.microsoft.com/office/drawing/2014/main" id="{D83D9E27-1AC3-4FB1-9CE1-A4C5BB26FFF8}"/>
              </a:ext>
            </a:extLst>
          </p:cNvPr>
          <p:cNvGraphicFramePr>
            <a:graphicFrameLocks noGrp="1"/>
          </p:cNvGraphicFramePr>
          <p:nvPr>
            <p:ph type="tbl" sz="quarter" idx="13"/>
            <p:extLst>
              <p:ext uri="{D42A27DB-BD31-4B8C-83A1-F6EECF244321}">
                <p14:modId xmlns:p14="http://schemas.microsoft.com/office/powerpoint/2010/main" val="2762616535"/>
              </p:ext>
            </p:extLst>
          </p:nvPr>
        </p:nvGraphicFramePr>
        <p:xfrm>
          <a:off x="5245767" y="101100"/>
          <a:ext cx="6451821" cy="6569110"/>
        </p:xfrm>
        <a:graphic>
          <a:graphicData uri="http://schemas.openxmlformats.org/drawingml/2006/table">
            <a:tbl>
              <a:tblPr firstRow="1" bandRow="1">
                <a:tableStyleId>{7DF18680-E054-41AD-8BC1-D1AEF772440D}</a:tableStyleId>
              </a:tblPr>
              <a:tblGrid>
                <a:gridCol w="1075478">
                  <a:extLst>
                    <a:ext uri="{9D8B030D-6E8A-4147-A177-3AD203B41FA5}">
                      <a16:colId xmlns:a16="http://schemas.microsoft.com/office/drawing/2014/main" val="1078058074"/>
                    </a:ext>
                  </a:extLst>
                </a:gridCol>
                <a:gridCol w="5376343">
                  <a:extLst>
                    <a:ext uri="{9D8B030D-6E8A-4147-A177-3AD203B41FA5}">
                      <a16:colId xmlns:a16="http://schemas.microsoft.com/office/drawing/2014/main" val="3420017166"/>
                    </a:ext>
                  </a:extLst>
                </a:gridCol>
              </a:tblGrid>
              <a:tr h="439250">
                <a:tc>
                  <a:txBody>
                    <a:bodyPr/>
                    <a:lstStyle/>
                    <a:p>
                      <a:pPr algn="ctr"/>
                      <a:r>
                        <a:rPr lang="en-GB" sz="1600" dirty="0">
                          <a:solidFill>
                            <a:schemeClr val="accent1"/>
                          </a:solidFill>
                          <a:latin typeface="+mj-lt"/>
                        </a:rPr>
                        <a:t>Time</a:t>
                      </a:r>
                      <a:endParaRPr lang="ru-RU" sz="1600" b="1" dirty="0">
                        <a:solidFill>
                          <a:schemeClr val="accent1"/>
                        </a:solidFill>
                        <a:latin typeface="+mj-lt"/>
                      </a:endParaRPr>
                    </a:p>
                  </a:txBody>
                  <a:tcPr marL="92013" marR="92013" anchor="ctr"/>
                </a:tc>
                <a:tc>
                  <a:txBody>
                    <a:bodyPr/>
                    <a:lstStyle/>
                    <a:p>
                      <a:pPr algn="ctr"/>
                      <a:endParaRPr lang="ru-RU" sz="1600" b="1" dirty="0">
                        <a:solidFill>
                          <a:schemeClr val="accent4"/>
                        </a:solidFill>
                        <a:latin typeface="+mj-lt"/>
                      </a:endParaRPr>
                    </a:p>
                  </a:txBody>
                  <a:tcPr marL="92013" marR="92013" anchor="ctr"/>
                </a:tc>
                <a:extLst>
                  <a:ext uri="{0D108BD9-81ED-4DB2-BD59-A6C34878D82A}">
                    <a16:rowId xmlns:a16="http://schemas.microsoft.com/office/drawing/2014/main" val="3402420211"/>
                  </a:ext>
                </a:extLst>
              </a:tr>
              <a:tr h="439250">
                <a:tc>
                  <a:txBody>
                    <a:bodyPr/>
                    <a:lstStyle/>
                    <a:p>
                      <a:pPr marL="0" algn="ctr" defTabSz="914400" rtl="0" eaLnBrk="1" latinLnBrk="0" hangingPunct="1"/>
                      <a:r>
                        <a:rPr lang="en-GB" sz="1600" kern="1200" dirty="0">
                          <a:solidFill>
                            <a:schemeClr val="accent1"/>
                          </a:solidFill>
                          <a:latin typeface="+mj-lt"/>
                        </a:rPr>
                        <a:t>8.30am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GB" sz="1600" kern="1200" baseline="0" dirty="0">
                          <a:solidFill>
                            <a:schemeClr val="accent1"/>
                          </a:solidFill>
                          <a:latin typeface="+mj-lt"/>
                        </a:rPr>
                        <a:t>Enter school, coats on pegs and into classroom</a:t>
                      </a:r>
                      <a:endParaRPr lang="ru-RU" sz="1600" i="0" kern="1200" dirty="0">
                        <a:solidFill>
                          <a:schemeClr val="accent1"/>
                        </a:solidFill>
                        <a:latin typeface="+mj-lt"/>
                        <a:ea typeface="+mn-ea"/>
                        <a:cs typeface="+mn-cs"/>
                      </a:endParaRPr>
                    </a:p>
                  </a:txBody>
                  <a:tcPr marL="92013" marR="92013"/>
                </a:tc>
                <a:extLst>
                  <a:ext uri="{0D108BD9-81ED-4DB2-BD59-A6C34878D82A}">
                    <a16:rowId xmlns:a16="http://schemas.microsoft.com/office/drawing/2014/main" val="759479917"/>
                  </a:ext>
                </a:extLst>
              </a:tr>
              <a:tr h="439250">
                <a:tc>
                  <a:txBody>
                    <a:bodyPr/>
                    <a:lstStyle/>
                    <a:p>
                      <a:pPr marL="0" algn="ctr" defTabSz="914400" rtl="0" eaLnBrk="1" latinLnBrk="0" hangingPunct="1"/>
                      <a:r>
                        <a:rPr lang="en-GB" sz="1600" kern="1200" dirty="0">
                          <a:solidFill>
                            <a:schemeClr val="accent1"/>
                          </a:solidFill>
                          <a:latin typeface="+mj-lt"/>
                        </a:rPr>
                        <a:t>8.40am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US" sz="1600" kern="1200" dirty="0">
                          <a:solidFill>
                            <a:schemeClr val="accent1"/>
                          </a:solidFill>
                          <a:latin typeface="+mj-lt"/>
                        </a:rPr>
                        <a:t>Registration,</a:t>
                      </a:r>
                      <a:r>
                        <a:rPr lang="en-US" sz="1600" kern="1200" baseline="0" dirty="0">
                          <a:solidFill>
                            <a:schemeClr val="accent1"/>
                          </a:solidFill>
                          <a:latin typeface="+mj-lt"/>
                        </a:rPr>
                        <a:t> toast and dinner choices</a:t>
                      </a:r>
                      <a:endParaRPr lang="ru-RU" sz="1600" i="0" kern="1200" dirty="0">
                        <a:solidFill>
                          <a:schemeClr val="accent1"/>
                        </a:solidFill>
                        <a:latin typeface="+mj-lt"/>
                        <a:ea typeface="+mn-ea"/>
                        <a:cs typeface="+mn-cs"/>
                      </a:endParaRPr>
                    </a:p>
                  </a:txBody>
                  <a:tcPr marL="92013" marR="92013"/>
                </a:tc>
                <a:extLst>
                  <a:ext uri="{0D108BD9-81ED-4DB2-BD59-A6C34878D82A}">
                    <a16:rowId xmlns:a16="http://schemas.microsoft.com/office/drawing/2014/main" val="3102921562"/>
                  </a:ext>
                </a:extLst>
              </a:tr>
              <a:tr h="439250">
                <a:tc>
                  <a:txBody>
                    <a:bodyPr/>
                    <a:lstStyle/>
                    <a:p>
                      <a:pPr marL="0" algn="ctr" defTabSz="914400" rtl="0" eaLnBrk="1" latinLnBrk="0" hangingPunct="1"/>
                      <a:r>
                        <a:rPr lang="en-GB" sz="1600" kern="1200" dirty="0">
                          <a:solidFill>
                            <a:schemeClr val="accent1"/>
                          </a:solidFill>
                          <a:latin typeface="+mj-lt"/>
                        </a:rPr>
                        <a:t>9.00am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US" sz="1600" i="0" kern="1200" dirty="0">
                          <a:solidFill>
                            <a:schemeClr val="accent1"/>
                          </a:solidFill>
                          <a:latin typeface="+mj-lt"/>
                          <a:ea typeface="+mn-ea"/>
                          <a:cs typeface="+mn-cs"/>
                        </a:rPr>
                        <a:t>Whole</a:t>
                      </a:r>
                      <a:r>
                        <a:rPr lang="en-US" sz="1600" i="0" kern="1200" baseline="0" dirty="0">
                          <a:solidFill>
                            <a:schemeClr val="accent1"/>
                          </a:solidFill>
                          <a:latin typeface="+mj-lt"/>
                          <a:ea typeface="+mn-ea"/>
                          <a:cs typeface="+mn-cs"/>
                        </a:rPr>
                        <a:t> class Literacy input</a:t>
                      </a:r>
                      <a:endParaRPr lang="ru-RU" sz="1600" i="0" kern="1200" dirty="0">
                        <a:solidFill>
                          <a:schemeClr val="accent1"/>
                        </a:solidFill>
                        <a:latin typeface="+mj-lt"/>
                        <a:ea typeface="+mn-ea"/>
                        <a:cs typeface="+mn-cs"/>
                      </a:endParaRPr>
                    </a:p>
                  </a:txBody>
                  <a:tcPr marL="92013" marR="92013"/>
                </a:tc>
                <a:extLst>
                  <a:ext uri="{0D108BD9-81ED-4DB2-BD59-A6C34878D82A}">
                    <a16:rowId xmlns:a16="http://schemas.microsoft.com/office/drawing/2014/main" val="1800525708"/>
                  </a:ext>
                </a:extLst>
              </a:tr>
              <a:tr h="551416">
                <a:tc>
                  <a:txBody>
                    <a:bodyPr/>
                    <a:lstStyle/>
                    <a:p>
                      <a:pPr marL="0" algn="ctr" defTabSz="914400" rtl="0" eaLnBrk="1" latinLnBrk="0" hangingPunct="1"/>
                      <a:r>
                        <a:rPr lang="en-GB" sz="1600" kern="1200" dirty="0">
                          <a:solidFill>
                            <a:schemeClr val="accent1"/>
                          </a:solidFill>
                          <a:latin typeface="+mj-lt"/>
                        </a:rPr>
                        <a:t>9.20am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US" sz="1600" kern="1200" dirty="0">
                          <a:solidFill>
                            <a:schemeClr val="accent1"/>
                          </a:solidFill>
                          <a:latin typeface="+mj-lt"/>
                        </a:rPr>
                        <a:t>Reading</a:t>
                      </a:r>
                      <a:r>
                        <a:rPr lang="en-US" sz="1600" kern="1200" baseline="0" dirty="0">
                          <a:solidFill>
                            <a:schemeClr val="accent1"/>
                          </a:solidFill>
                          <a:latin typeface="+mj-lt"/>
                        </a:rPr>
                        <a:t> with teacher led and independent learning time indoors and outdoors</a:t>
                      </a:r>
                      <a:endParaRPr lang="ru-RU" sz="1600" i="0" kern="1200" dirty="0">
                        <a:solidFill>
                          <a:schemeClr val="accent1"/>
                        </a:solidFill>
                        <a:latin typeface="+mj-lt"/>
                        <a:ea typeface="+mn-ea"/>
                        <a:cs typeface="+mn-cs"/>
                      </a:endParaRPr>
                    </a:p>
                  </a:txBody>
                  <a:tcPr marL="92013" marR="92013"/>
                </a:tc>
                <a:extLst>
                  <a:ext uri="{0D108BD9-81ED-4DB2-BD59-A6C34878D82A}">
                    <a16:rowId xmlns:a16="http://schemas.microsoft.com/office/drawing/2014/main" val="3774068911"/>
                  </a:ext>
                </a:extLst>
              </a:tr>
              <a:tr h="439250">
                <a:tc>
                  <a:txBody>
                    <a:bodyPr/>
                    <a:lstStyle/>
                    <a:p>
                      <a:pPr marL="0" algn="ctr" defTabSz="914400" rtl="0" eaLnBrk="1" latinLnBrk="0" hangingPunct="1"/>
                      <a:r>
                        <a:rPr lang="en-GB" sz="1600" kern="1200" dirty="0">
                          <a:solidFill>
                            <a:schemeClr val="accent1"/>
                          </a:solidFill>
                          <a:latin typeface="+mj-lt"/>
                        </a:rPr>
                        <a:t>10.15am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US" sz="1600" kern="1200" dirty="0">
                          <a:solidFill>
                            <a:schemeClr val="accent1"/>
                          </a:solidFill>
                          <a:latin typeface="+mj-lt"/>
                        </a:rPr>
                        <a:t>Snack (milk and fruit)</a:t>
                      </a:r>
                      <a:endParaRPr lang="ru-RU" sz="1600" i="0" kern="1200" dirty="0">
                        <a:solidFill>
                          <a:schemeClr val="accent1"/>
                        </a:solidFill>
                        <a:latin typeface="+mj-lt"/>
                        <a:ea typeface="+mn-ea"/>
                        <a:cs typeface="+mn-cs"/>
                      </a:endParaRPr>
                    </a:p>
                  </a:txBody>
                  <a:tcPr marL="92013" marR="92013"/>
                </a:tc>
                <a:extLst>
                  <a:ext uri="{0D108BD9-81ED-4DB2-BD59-A6C34878D82A}">
                    <a16:rowId xmlns:a16="http://schemas.microsoft.com/office/drawing/2014/main" val="635263446"/>
                  </a:ext>
                </a:extLst>
              </a:tr>
              <a:tr h="551416">
                <a:tc>
                  <a:txBody>
                    <a:bodyPr/>
                    <a:lstStyle/>
                    <a:p>
                      <a:pPr marL="0" algn="ctr" defTabSz="914400" rtl="0" eaLnBrk="1" latinLnBrk="0" hangingPunct="1"/>
                      <a:r>
                        <a:rPr lang="en-GB" sz="1600" kern="1200" dirty="0">
                          <a:solidFill>
                            <a:schemeClr val="accent1"/>
                          </a:solidFill>
                          <a:latin typeface="+mj-lt"/>
                        </a:rPr>
                        <a:t>10.30am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GB" sz="1600" kern="1200" dirty="0">
                          <a:solidFill>
                            <a:schemeClr val="accent1"/>
                          </a:solidFill>
                          <a:latin typeface="+mj-lt"/>
                        </a:rPr>
                        <a:t>Teacher led and</a:t>
                      </a:r>
                      <a:r>
                        <a:rPr lang="en-GB" sz="1600" kern="1200" baseline="0" dirty="0">
                          <a:solidFill>
                            <a:schemeClr val="accent1"/>
                          </a:solidFill>
                          <a:latin typeface="+mj-lt"/>
                        </a:rPr>
                        <a:t> independent learning time indoors and outdoors</a:t>
                      </a:r>
                      <a:endParaRPr lang="en-GB" sz="1600" i="0" kern="1200" baseline="0" dirty="0">
                        <a:solidFill>
                          <a:schemeClr val="accent1"/>
                        </a:solidFill>
                        <a:latin typeface="+mj-lt"/>
                        <a:ea typeface="+mn-ea"/>
                        <a:cs typeface="+mn-cs"/>
                      </a:endParaRPr>
                    </a:p>
                  </a:txBody>
                  <a:tcPr marL="92013" marR="92013"/>
                </a:tc>
                <a:extLst>
                  <a:ext uri="{0D108BD9-81ED-4DB2-BD59-A6C34878D82A}">
                    <a16:rowId xmlns:a16="http://schemas.microsoft.com/office/drawing/2014/main" val="1881998752"/>
                  </a:ext>
                </a:extLst>
              </a:tr>
              <a:tr h="439250">
                <a:tc>
                  <a:txBody>
                    <a:bodyPr/>
                    <a:lstStyle/>
                    <a:p>
                      <a:pPr marL="0" algn="ctr" defTabSz="914400" rtl="0" eaLnBrk="1" latinLnBrk="0" hangingPunct="1"/>
                      <a:r>
                        <a:rPr lang="en-GB" sz="1600" kern="1200" dirty="0">
                          <a:solidFill>
                            <a:schemeClr val="accent1"/>
                          </a:solidFill>
                          <a:latin typeface="+mj-lt"/>
                        </a:rPr>
                        <a:t>11.00am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GB" sz="1600" kern="1200" baseline="0" dirty="0">
                          <a:solidFill>
                            <a:schemeClr val="accent1"/>
                          </a:solidFill>
                          <a:latin typeface="+mj-lt"/>
                        </a:rPr>
                        <a:t>Phonics</a:t>
                      </a:r>
                      <a:endParaRPr lang="en-GB" sz="1600" i="0" kern="1200" baseline="0" dirty="0">
                        <a:solidFill>
                          <a:schemeClr val="accent1"/>
                        </a:solidFill>
                        <a:latin typeface="+mj-lt"/>
                        <a:ea typeface="+mn-ea"/>
                        <a:cs typeface="+mn-cs"/>
                      </a:endParaRPr>
                    </a:p>
                  </a:txBody>
                  <a:tcPr marL="92013" marR="92013"/>
                </a:tc>
                <a:extLst>
                  <a:ext uri="{0D108BD9-81ED-4DB2-BD59-A6C34878D82A}">
                    <a16:rowId xmlns:a16="http://schemas.microsoft.com/office/drawing/2014/main" val="3192625714"/>
                  </a:ext>
                </a:extLst>
              </a:tr>
              <a:tr h="439250">
                <a:tc>
                  <a:txBody>
                    <a:bodyPr/>
                    <a:lstStyle/>
                    <a:p>
                      <a:pPr marL="0" algn="ctr" defTabSz="914400" rtl="0" eaLnBrk="1" latinLnBrk="0" hangingPunct="1"/>
                      <a:r>
                        <a:rPr lang="en-GB" sz="1600" kern="1200" dirty="0">
                          <a:solidFill>
                            <a:schemeClr val="accent1"/>
                          </a:solidFill>
                          <a:latin typeface="+mj-lt"/>
                        </a:rPr>
                        <a:t>11.35am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GB" sz="1600" kern="1200" baseline="0" dirty="0">
                          <a:solidFill>
                            <a:schemeClr val="accent1"/>
                          </a:solidFill>
                          <a:latin typeface="+mj-lt"/>
                        </a:rPr>
                        <a:t>Lunch (school hall) and playtime (EYFS outdoor area)</a:t>
                      </a:r>
                      <a:endParaRPr lang="en-GB" sz="1600" i="0" kern="1200" baseline="0" dirty="0">
                        <a:solidFill>
                          <a:schemeClr val="accent1"/>
                        </a:solidFill>
                        <a:latin typeface="+mj-lt"/>
                        <a:ea typeface="+mn-ea"/>
                        <a:cs typeface="+mn-cs"/>
                      </a:endParaRPr>
                    </a:p>
                  </a:txBody>
                  <a:tcPr marL="92013" marR="92013"/>
                </a:tc>
                <a:extLst>
                  <a:ext uri="{0D108BD9-81ED-4DB2-BD59-A6C34878D82A}">
                    <a16:rowId xmlns:a16="http://schemas.microsoft.com/office/drawing/2014/main" val="1791101661"/>
                  </a:ext>
                </a:extLst>
              </a:tr>
              <a:tr h="439250">
                <a:tc>
                  <a:txBody>
                    <a:bodyPr/>
                    <a:lstStyle/>
                    <a:p>
                      <a:pPr marL="0" algn="ctr" defTabSz="914400" rtl="0" eaLnBrk="1" latinLnBrk="0" hangingPunct="1"/>
                      <a:r>
                        <a:rPr lang="en-GB" sz="1600" kern="1200" dirty="0">
                          <a:solidFill>
                            <a:schemeClr val="accent1"/>
                          </a:solidFill>
                          <a:latin typeface="+mj-lt"/>
                        </a:rPr>
                        <a:t>13.00pm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GB" sz="1600" kern="1200" baseline="0" dirty="0">
                          <a:solidFill>
                            <a:schemeClr val="accent1"/>
                          </a:solidFill>
                          <a:latin typeface="+mj-lt"/>
                        </a:rPr>
                        <a:t>Registration</a:t>
                      </a:r>
                      <a:endParaRPr lang="en-GB" sz="1600" i="0" kern="1200" baseline="0" dirty="0">
                        <a:solidFill>
                          <a:schemeClr val="accent1"/>
                        </a:solidFill>
                        <a:latin typeface="+mj-lt"/>
                        <a:ea typeface="+mn-ea"/>
                        <a:cs typeface="+mn-cs"/>
                      </a:endParaRPr>
                    </a:p>
                  </a:txBody>
                  <a:tcPr marL="92013" marR="92013"/>
                </a:tc>
                <a:extLst>
                  <a:ext uri="{0D108BD9-81ED-4DB2-BD59-A6C34878D82A}">
                    <a16:rowId xmlns:a16="http://schemas.microsoft.com/office/drawing/2014/main" val="3133186794"/>
                  </a:ext>
                </a:extLst>
              </a:tr>
              <a:tr h="439250">
                <a:tc>
                  <a:txBody>
                    <a:bodyPr/>
                    <a:lstStyle/>
                    <a:p>
                      <a:pPr marL="0" algn="ctr" defTabSz="914400" rtl="0" eaLnBrk="1" latinLnBrk="0" hangingPunct="1"/>
                      <a:r>
                        <a:rPr lang="en-GB" sz="1600" kern="1200" dirty="0">
                          <a:solidFill>
                            <a:schemeClr val="accent1"/>
                          </a:solidFill>
                          <a:latin typeface="+mj-lt"/>
                        </a:rPr>
                        <a:t>13.05pm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GB" sz="1600" kern="1200" baseline="0" dirty="0">
                          <a:solidFill>
                            <a:schemeClr val="accent1"/>
                          </a:solidFill>
                          <a:latin typeface="+mj-lt"/>
                        </a:rPr>
                        <a:t>Whole class Mathematics input</a:t>
                      </a:r>
                      <a:endParaRPr lang="en-GB" sz="1600" i="0" kern="1200" baseline="0" dirty="0">
                        <a:solidFill>
                          <a:schemeClr val="accent1"/>
                        </a:solidFill>
                        <a:latin typeface="+mj-lt"/>
                        <a:ea typeface="+mn-ea"/>
                        <a:cs typeface="+mn-cs"/>
                      </a:endParaRPr>
                    </a:p>
                  </a:txBody>
                  <a:tcPr marL="92013" marR="92013"/>
                </a:tc>
                <a:extLst>
                  <a:ext uri="{0D108BD9-81ED-4DB2-BD59-A6C34878D82A}">
                    <a16:rowId xmlns:a16="http://schemas.microsoft.com/office/drawing/2014/main" val="3377049443"/>
                  </a:ext>
                </a:extLst>
              </a:tr>
              <a:tr h="551416">
                <a:tc>
                  <a:txBody>
                    <a:bodyPr/>
                    <a:lstStyle/>
                    <a:p>
                      <a:pPr marL="0" algn="ctr" defTabSz="914400" rtl="0" eaLnBrk="1" latinLnBrk="0" hangingPunct="1"/>
                      <a:r>
                        <a:rPr lang="en-GB" sz="1600" kern="1200" dirty="0">
                          <a:solidFill>
                            <a:schemeClr val="accent1"/>
                          </a:solidFill>
                          <a:latin typeface="+mj-lt"/>
                        </a:rPr>
                        <a:t>13.25pm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GB" sz="1600" kern="1200" baseline="0" dirty="0">
                          <a:solidFill>
                            <a:schemeClr val="accent1"/>
                          </a:solidFill>
                          <a:latin typeface="+mj-lt"/>
                        </a:rPr>
                        <a:t>Teacher led and independent learning time indoors and outdoors</a:t>
                      </a:r>
                      <a:endParaRPr lang="en-GB" sz="1600" i="0" kern="1200" baseline="0" dirty="0">
                        <a:solidFill>
                          <a:schemeClr val="accent1"/>
                        </a:solidFill>
                        <a:latin typeface="+mj-lt"/>
                        <a:ea typeface="+mn-ea"/>
                        <a:cs typeface="+mn-cs"/>
                      </a:endParaRPr>
                    </a:p>
                  </a:txBody>
                  <a:tcPr marL="92013" marR="92013"/>
                </a:tc>
                <a:extLst>
                  <a:ext uri="{0D108BD9-81ED-4DB2-BD59-A6C34878D82A}">
                    <a16:rowId xmlns:a16="http://schemas.microsoft.com/office/drawing/2014/main" val="2053613365"/>
                  </a:ext>
                </a:extLst>
              </a:tr>
              <a:tr h="439250">
                <a:tc>
                  <a:txBody>
                    <a:bodyPr/>
                    <a:lstStyle/>
                    <a:p>
                      <a:pPr marL="0" algn="ctr" defTabSz="914400" rtl="0" eaLnBrk="1" latinLnBrk="0" hangingPunct="1"/>
                      <a:r>
                        <a:rPr lang="en-GB" sz="1600" kern="1200" dirty="0">
                          <a:solidFill>
                            <a:schemeClr val="accent1"/>
                          </a:solidFill>
                          <a:latin typeface="+mj-lt"/>
                        </a:rPr>
                        <a:t>14.45pm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GB" sz="1600" kern="1200" baseline="0" dirty="0">
                          <a:solidFill>
                            <a:schemeClr val="accent1"/>
                          </a:solidFill>
                          <a:latin typeface="+mj-lt"/>
                        </a:rPr>
                        <a:t>Tidy up, story and songs</a:t>
                      </a:r>
                      <a:endParaRPr lang="en-GB" sz="1600" i="0" kern="1200" baseline="0" dirty="0">
                        <a:solidFill>
                          <a:schemeClr val="accent1"/>
                        </a:solidFill>
                        <a:latin typeface="+mj-lt"/>
                        <a:ea typeface="+mn-ea"/>
                        <a:cs typeface="+mn-cs"/>
                      </a:endParaRPr>
                    </a:p>
                  </a:txBody>
                  <a:tcPr marL="92013" marR="92013"/>
                </a:tc>
                <a:extLst>
                  <a:ext uri="{0D108BD9-81ED-4DB2-BD59-A6C34878D82A}">
                    <a16:rowId xmlns:a16="http://schemas.microsoft.com/office/drawing/2014/main" val="3320206859"/>
                  </a:ext>
                </a:extLst>
              </a:tr>
              <a:tr h="439250">
                <a:tc>
                  <a:txBody>
                    <a:bodyPr/>
                    <a:lstStyle/>
                    <a:p>
                      <a:pPr marL="0" algn="ctr" defTabSz="914400" rtl="0" eaLnBrk="1" latinLnBrk="0" hangingPunct="1"/>
                      <a:r>
                        <a:rPr lang="en-GB" sz="1600" kern="1200" dirty="0">
                          <a:solidFill>
                            <a:schemeClr val="accent1"/>
                          </a:solidFill>
                          <a:latin typeface="+mj-lt"/>
                        </a:rPr>
                        <a:t>15.15pm</a:t>
                      </a:r>
                      <a:endParaRPr lang="ru-RU" sz="1600" b="1" i="0" kern="1200" dirty="0">
                        <a:solidFill>
                          <a:schemeClr val="accent1"/>
                        </a:solidFill>
                        <a:latin typeface="+mj-lt"/>
                        <a:ea typeface="+mn-ea"/>
                        <a:cs typeface="+mn-cs"/>
                      </a:endParaRPr>
                    </a:p>
                  </a:txBody>
                  <a:tcPr marL="92013" marR="92013" anchor="ctr"/>
                </a:tc>
                <a:tc>
                  <a:txBody>
                    <a:bodyPr/>
                    <a:lstStyle/>
                    <a:p>
                      <a:pPr marL="0" algn="l" defTabSz="914400" rtl="0" eaLnBrk="1" latinLnBrk="0" hangingPunct="1"/>
                      <a:r>
                        <a:rPr lang="en-GB" sz="1600" kern="1200" baseline="0" dirty="0" err="1">
                          <a:solidFill>
                            <a:schemeClr val="accent1"/>
                          </a:solidFill>
                          <a:latin typeface="+mj-lt"/>
                        </a:rPr>
                        <a:t>Hometime</a:t>
                      </a:r>
                      <a:endParaRPr lang="en-GB" sz="1600" i="0" kern="1200" baseline="0" dirty="0">
                        <a:solidFill>
                          <a:schemeClr val="accent1"/>
                        </a:solidFill>
                        <a:latin typeface="+mj-lt"/>
                        <a:ea typeface="+mn-ea"/>
                        <a:cs typeface="+mn-cs"/>
                      </a:endParaRPr>
                    </a:p>
                  </a:txBody>
                  <a:tcPr marL="92013" marR="92013"/>
                </a:tc>
                <a:extLst>
                  <a:ext uri="{0D108BD9-81ED-4DB2-BD59-A6C34878D82A}">
                    <a16:rowId xmlns:a16="http://schemas.microsoft.com/office/drawing/2014/main" val="3096601661"/>
                  </a:ext>
                </a:extLst>
              </a:tr>
            </a:tbl>
          </a:graphicData>
        </a:graphic>
      </p:graphicFrame>
      <p:sp>
        <p:nvSpPr>
          <p:cNvPr id="8" name="Title 3"/>
          <p:cNvSpPr>
            <a:spLocks noGrp="1"/>
          </p:cNvSpPr>
          <p:nvPr>
            <p:ph type="title"/>
          </p:nvPr>
        </p:nvSpPr>
        <p:spPr>
          <a:xfrm rot="21206942">
            <a:off x="353238" y="848890"/>
            <a:ext cx="3960711" cy="1061509"/>
          </a:xfrm>
        </p:spPr>
        <p:txBody>
          <a:bodyPr>
            <a:normAutofit fontScale="90000"/>
          </a:bodyPr>
          <a:lstStyle/>
          <a:p>
            <a:pPr algn="ctr"/>
            <a:r>
              <a:rPr lang="en-GB" sz="3600" dirty="0"/>
              <a:t>A typical day in Reception</a:t>
            </a:r>
          </a:p>
        </p:txBody>
      </p:sp>
      <p:grpSp>
        <p:nvGrpSpPr>
          <p:cNvPr id="10" name="Group 9"/>
          <p:cNvGrpSpPr/>
          <p:nvPr/>
        </p:nvGrpSpPr>
        <p:grpSpPr>
          <a:xfrm>
            <a:off x="-176292" y="6221972"/>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Tree>
    <p:extLst>
      <p:ext uri="{BB962C8B-B14F-4D97-AF65-F5344CB8AC3E}">
        <p14:creationId xmlns:p14="http://schemas.microsoft.com/office/powerpoint/2010/main" val="221184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4398264"/>
            <a:ext cx="2606040" cy="11978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4" name="Title 3"/>
          <p:cNvSpPr>
            <a:spLocks noGrp="1"/>
          </p:cNvSpPr>
          <p:nvPr>
            <p:ph type="title"/>
          </p:nvPr>
        </p:nvSpPr>
        <p:spPr>
          <a:xfrm rot="21237793">
            <a:off x="221962" y="329552"/>
            <a:ext cx="4391191" cy="1325563"/>
          </a:xfrm>
        </p:spPr>
        <p:txBody>
          <a:bodyPr>
            <a:normAutofit/>
          </a:bodyPr>
          <a:lstStyle/>
          <a:p>
            <a:pPr algn="ctr"/>
            <a:r>
              <a:rPr lang="en-GB" dirty="0"/>
              <a:t>Tapestry</a:t>
            </a:r>
          </a:p>
        </p:txBody>
      </p:sp>
      <p:sp>
        <p:nvSpPr>
          <p:cNvPr id="5" name="Content Placeholder 4"/>
          <p:cNvSpPr>
            <a:spLocks noGrp="1"/>
          </p:cNvSpPr>
          <p:nvPr>
            <p:ph idx="1"/>
          </p:nvPr>
        </p:nvSpPr>
        <p:spPr>
          <a:xfrm>
            <a:off x="419897" y="1937784"/>
            <a:ext cx="11641566" cy="4699253"/>
          </a:xfrm>
        </p:spPr>
        <p:txBody>
          <a:bodyPr>
            <a:normAutofit/>
          </a:bodyPr>
          <a:lstStyle/>
          <a:p>
            <a:pPr>
              <a:lnSpc>
                <a:spcPct val="120000"/>
              </a:lnSpc>
              <a:buClr>
                <a:schemeClr val="accent1">
                  <a:lumMod val="60000"/>
                  <a:lumOff val="40000"/>
                </a:schemeClr>
              </a:buClr>
            </a:pPr>
            <a:r>
              <a:rPr lang="en-GB" sz="2000" dirty="0">
                <a:solidFill>
                  <a:srgbClr val="000000"/>
                </a:solidFill>
                <a:latin typeface="+mj-lt"/>
              </a:rPr>
              <a:t>Each child’s development is assessed against their progress through the curriculum towards the final stage – the Early Learning Goals. </a:t>
            </a:r>
          </a:p>
          <a:p>
            <a:pPr>
              <a:lnSpc>
                <a:spcPct val="120000"/>
              </a:lnSpc>
              <a:buClr>
                <a:schemeClr val="accent1">
                  <a:lumMod val="60000"/>
                  <a:lumOff val="40000"/>
                </a:schemeClr>
              </a:buClr>
            </a:pPr>
            <a:r>
              <a:rPr lang="en-GB" sz="2000" dirty="0">
                <a:solidFill>
                  <a:srgbClr val="000000"/>
                </a:solidFill>
                <a:latin typeface="+mj-lt"/>
              </a:rPr>
              <a:t>Evidence is collected throughout the year in English and Maths books, but also through an online journal called Tapestry.</a:t>
            </a:r>
          </a:p>
          <a:p>
            <a:pPr>
              <a:lnSpc>
                <a:spcPct val="120000"/>
              </a:lnSpc>
              <a:buClr>
                <a:schemeClr val="accent1">
                  <a:lumMod val="60000"/>
                  <a:lumOff val="40000"/>
                </a:schemeClr>
              </a:buClr>
            </a:pPr>
            <a:r>
              <a:rPr lang="en-GB" sz="2000" dirty="0">
                <a:solidFill>
                  <a:srgbClr val="000000"/>
                </a:solidFill>
                <a:latin typeface="+mj-lt"/>
              </a:rPr>
              <a:t>This is a secure website which also has a free app for parents to see their own child’s learning during their time in the Early Years Foundation Stage. </a:t>
            </a:r>
          </a:p>
          <a:p>
            <a:pPr>
              <a:lnSpc>
                <a:spcPct val="120000"/>
              </a:lnSpc>
              <a:buClr>
                <a:schemeClr val="accent1">
                  <a:lumMod val="60000"/>
                  <a:lumOff val="40000"/>
                </a:schemeClr>
              </a:buClr>
            </a:pPr>
            <a:r>
              <a:rPr lang="en-GB" sz="2000" dirty="0">
                <a:solidFill>
                  <a:srgbClr val="000000"/>
                </a:solidFill>
                <a:latin typeface="+mj-lt"/>
              </a:rPr>
              <a:t>This app has a login in and a password which will be sent to you once we have permissions. It also enables you to upload photographs and comments from home.</a:t>
            </a:r>
          </a:p>
          <a:p>
            <a:pPr>
              <a:lnSpc>
                <a:spcPct val="120000"/>
              </a:lnSpc>
              <a:buClr>
                <a:schemeClr val="accent1">
                  <a:lumMod val="60000"/>
                  <a:lumOff val="40000"/>
                </a:schemeClr>
              </a:buClr>
            </a:pPr>
            <a:r>
              <a:rPr lang="en-GB" sz="2000" dirty="0">
                <a:solidFill>
                  <a:srgbClr val="000000"/>
                </a:solidFill>
                <a:latin typeface="+mj-lt"/>
              </a:rPr>
              <a:t>You will also be given an opportunity to have a copy of your child’s journal when they reach the end of Reception.</a:t>
            </a:r>
            <a:endParaRPr lang="en-GB" sz="3600" dirty="0">
              <a:solidFill>
                <a:srgbClr val="000000"/>
              </a:solidFill>
              <a:latin typeface="+mj-lt"/>
            </a:endParaRPr>
          </a:p>
          <a:p>
            <a:pPr marL="0" indent="0" algn="ctr">
              <a:lnSpc>
                <a:spcPct val="120000"/>
              </a:lnSpc>
              <a:buNone/>
            </a:pPr>
            <a:endParaRPr lang="en-GB" sz="3600" dirty="0">
              <a:latin typeface="+mj-lt"/>
            </a:endParaRPr>
          </a:p>
        </p:txBody>
      </p:sp>
      <p:grpSp>
        <p:nvGrpSpPr>
          <p:cNvPr id="13" name="Group 12"/>
          <p:cNvGrpSpPr/>
          <p:nvPr/>
        </p:nvGrpSpPr>
        <p:grpSpPr>
          <a:xfrm>
            <a:off x="-84948" y="6310949"/>
            <a:ext cx="4857808" cy="365125"/>
            <a:chOff x="164434" y="5763261"/>
            <a:chExt cx="4857808" cy="365125"/>
          </a:xfrm>
        </p:grpSpPr>
        <p:sp>
          <p:nvSpPr>
            <p:cNvPr id="11"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2" name="Picture 11"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spTree>
    <p:extLst>
      <p:ext uri="{BB962C8B-B14F-4D97-AF65-F5344CB8AC3E}">
        <p14:creationId xmlns:p14="http://schemas.microsoft.com/office/powerpoint/2010/main" val="374863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213794">
            <a:off x="837757" y="926785"/>
            <a:ext cx="3933620" cy="734415"/>
          </a:xfrm>
        </p:spPr>
        <p:txBody>
          <a:bodyPr/>
          <a:lstStyle/>
          <a:p>
            <a:r>
              <a:rPr lang="en-US" dirty="0"/>
              <a:t>Class Dojo</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1286554" y="2222944"/>
            <a:ext cx="4517531" cy="576943"/>
          </a:xfrm>
        </p:spPr>
        <p:txBody>
          <a:bodyPr>
            <a:normAutofit fontScale="92500" lnSpcReduction="20000"/>
          </a:bodyPr>
          <a:lstStyle/>
          <a:p>
            <a:pPr algn="ctr"/>
            <a:r>
              <a:rPr lang="en-US" dirty="0">
                <a:latin typeface="+mj-lt"/>
              </a:rPr>
              <a:t>Our positive behaviour and messaging system</a:t>
            </a:r>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255636" y="2971051"/>
            <a:ext cx="5422621" cy="3061404"/>
          </a:xfrm>
        </p:spPr>
        <p:txBody>
          <a:bodyPr>
            <a:noAutofit/>
          </a:bodyPr>
          <a:lstStyle/>
          <a:p>
            <a:r>
              <a:rPr lang="en-US" sz="1800" dirty="0">
                <a:latin typeface="+mj-lt"/>
              </a:rPr>
              <a:t>Class Dojo is our positive behaviour management and messaging system linking school and home.</a:t>
            </a:r>
          </a:p>
          <a:p>
            <a:r>
              <a:rPr lang="en-US" sz="1800" dirty="0">
                <a:latin typeface="+mj-lt"/>
              </a:rPr>
              <a:t>Children collect ‘Dojo points’ for various behaviours and these can be viewed by home too.</a:t>
            </a:r>
          </a:p>
          <a:p>
            <a:r>
              <a:rPr lang="en-US" sz="1800" dirty="0">
                <a:latin typeface="+mj-lt"/>
              </a:rPr>
              <a:t>Messages can be sent directly to the teacher.</a:t>
            </a:r>
          </a:p>
          <a:p>
            <a:r>
              <a:rPr lang="en-US" sz="1800" dirty="0">
                <a:latin typeface="+mj-lt"/>
              </a:rPr>
              <a:t>You will also receive whole class and whole school messages sometimes.</a:t>
            </a:r>
          </a:p>
          <a:p>
            <a:r>
              <a:rPr lang="en-US" sz="1800" dirty="0">
                <a:latin typeface="+mj-lt"/>
              </a:rPr>
              <a:t>‘Class Story’ allows you to see what the class has been learning at school, like a weekly news letter.</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9</a:t>
            </a:fld>
            <a:endParaRPr lang="en-US" dirty="0"/>
          </a:p>
        </p:txBody>
      </p:sp>
      <p:grpSp>
        <p:nvGrpSpPr>
          <p:cNvPr id="13" name="Group 12"/>
          <p:cNvGrpSpPr/>
          <p:nvPr/>
        </p:nvGrpSpPr>
        <p:grpSpPr>
          <a:xfrm>
            <a:off x="-76636" y="6310949"/>
            <a:ext cx="4857808" cy="365125"/>
            <a:chOff x="164434" y="5763261"/>
            <a:chExt cx="4857808" cy="365125"/>
          </a:xfrm>
        </p:grpSpPr>
        <p:sp>
          <p:nvSpPr>
            <p:cNvPr id="14" name="Footer Placeholder 2">
              <a:extLst>
                <a:ext uri="{FF2B5EF4-FFF2-40B4-BE49-F238E27FC236}">
                  <a16:creationId xmlns:a16="http://schemas.microsoft.com/office/drawing/2014/main" id="{576FC602-D83F-41B2-AE0B-E9BF4B9D7335}"/>
                </a:ext>
              </a:extLst>
            </p:cNvPr>
            <p:cNvSpPr txBox="1">
              <a:spLocks/>
            </p:cNvSpPr>
            <p:nvPr/>
          </p:nvSpPr>
          <p:spPr>
            <a:xfrm>
              <a:off x="164434" y="5763261"/>
              <a:ext cx="4857808"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0070C0"/>
                  </a:solidFill>
                </a:rPr>
                <a:t>    Nantwich Primary Academy and Nursery</a:t>
              </a:r>
            </a:p>
          </p:txBody>
        </p:sp>
        <p:pic>
          <p:nvPicPr>
            <p:cNvPr id="15" name="Picture 14" descr="A picture containing vector graphics&#10;&#10;Description generated with high confidence">
              <a:extLst>
                <a:ext uri="{FF2B5EF4-FFF2-40B4-BE49-F238E27FC236}">
                  <a16:creationId xmlns:a16="http://schemas.microsoft.com/office/drawing/2014/main" id="{945BB619-2948-442E-B26A-203DD66CC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45" y="5790790"/>
              <a:ext cx="310069" cy="310069"/>
            </a:xfrm>
            <a:prstGeom prst="ellipse">
              <a:avLst/>
            </a:prstGeom>
            <a:ln>
              <a:noFill/>
            </a:ln>
            <a:effectLst>
              <a:softEdge rad="12700"/>
            </a:effectLst>
          </p:spPr>
        </p:pic>
      </p:grpSp>
      <p:pic>
        <p:nvPicPr>
          <p:cNvPr id="9" name="Picture 8"/>
          <p:cNvPicPr>
            <a:picLocks noChangeAspect="1"/>
          </p:cNvPicPr>
          <p:nvPr/>
        </p:nvPicPr>
        <p:blipFill>
          <a:blip r:embed="rId4"/>
          <a:stretch>
            <a:fillRect/>
          </a:stretch>
        </p:blipFill>
        <p:spPr>
          <a:xfrm rot="719293">
            <a:off x="6498124" y="317063"/>
            <a:ext cx="4407949" cy="5277493"/>
          </a:xfrm>
          <a:prstGeom prst="rect">
            <a:avLst/>
          </a:prstGeom>
        </p:spPr>
      </p:pic>
      <p:pic>
        <p:nvPicPr>
          <p:cNvPr id="10" name="Picture 9"/>
          <p:cNvPicPr>
            <a:picLocks noChangeAspect="1"/>
          </p:cNvPicPr>
          <p:nvPr/>
        </p:nvPicPr>
        <p:blipFill>
          <a:blip r:embed="rId5"/>
          <a:stretch>
            <a:fillRect/>
          </a:stretch>
        </p:blipFill>
        <p:spPr>
          <a:xfrm>
            <a:off x="9394371" y="5165606"/>
            <a:ext cx="1164772" cy="1577296"/>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7034" b="89908" l="9868" r="89967">
                        <a14:foregroundMark x1="75658" y1="7034" x2="75658" y2="7034"/>
                        <a14:foregroundMark x1="41447" y1="46636" x2="41447" y2="46636"/>
                        <a14:foregroundMark x1="50987" y1="45566" x2="50987" y2="45566"/>
                        <a14:foregroundMark x1="50987" y1="45566" x2="50987" y2="45566"/>
                        <a14:foregroundMark x1="36184" y1="43119" x2="36184" y2="43119"/>
                      </a14:backgroundRemoval>
                    </a14:imgEffect>
                  </a14:imgLayer>
                </a14:imgProps>
              </a:ext>
            </a:extLst>
          </a:blip>
          <a:stretch>
            <a:fillRect/>
          </a:stretch>
        </p:blipFill>
        <p:spPr>
          <a:xfrm>
            <a:off x="4119087" y="66897"/>
            <a:ext cx="1684998" cy="1812481"/>
          </a:xfrm>
          <a:prstGeom prst="rect">
            <a:avLst/>
          </a:prstGeom>
        </p:spPr>
      </p:pic>
      <p:pic>
        <p:nvPicPr>
          <p:cNvPr id="16" name="Picture 15"/>
          <p:cNvPicPr>
            <a:picLocks noChangeAspect="1"/>
          </p:cNvPicPr>
          <p:nvPr/>
        </p:nvPicPr>
        <p:blipFill>
          <a:blip r:embed="rId8">
            <a:extLst>
              <a:ext uri="{BEBA8EAE-BF5A-486C-A8C5-ECC9F3942E4B}">
                <a14:imgProps xmlns:a14="http://schemas.microsoft.com/office/drawing/2010/main">
                  <a14:imgLayer r:embed="rId9">
                    <a14:imgEffect>
                      <a14:backgroundRemoval t="10000" b="93500" l="9756" r="89756">
                        <a14:foregroundMark x1="18537" y1="93500" x2="36585" y2="89500"/>
                        <a14:foregroundMark x1="55610" y1="41500" x2="55610" y2="41500"/>
                        <a14:foregroundMark x1="50244" y1="32500" x2="61951" y2="40500"/>
                      </a14:backgroundRemoval>
                    </a14:imgEffect>
                  </a14:imgLayer>
                </a14:imgProps>
              </a:ext>
              <a:ext uri="{28A0092B-C50C-407E-A947-70E740481C1C}">
                <a14:useLocalDpi xmlns:a14="http://schemas.microsoft.com/office/drawing/2010/main" val="0"/>
              </a:ext>
            </a:extLst>
          </a:blip>
          <a:stretch>
            <a:fillRect/>
          </a:stretch>
        </p:blipFill>
        <p:spPr>
          <a:xfrm>
            <a:off x="5613644" y="4896466"/>
            <a:ext cx="1952625" cy="1905000"/>
          </a:xfrm>
          <a:prstGeom prst="rect">
            <a:avLst/>
          </a:prstGeom>
        </p:spPr>
      </p:pic>
    </p:spTree>
    <p:extLst>
      <p:ext uri="{BB962C8B-B14F-4D97-AF65-F5344CB8AC3E}">
        <p14:creationId xmlns:p14="http://schemas.microsoft.com/office/powerpoint/2010/main" val="1305486397"/>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F6C8FF-3D90-457B-9108-406F928CD7CB}">
  <ds:schemaRefs>
    <ds:schemaRef ds:uri="http://schemas.openxmlformats.org/package/2006/metadata/core-properties"/>
    <ds:schemaRef ds:uri="http://schemas.microsoft.com/office/2006/metadata/properties"/>
    <ds:schemaRef ds:uri="http://www.w3.org/XML/1998/namespace"/>
    <ds:schemaRef ds:uri="16c05727-aa75-4e4a-9b5f-8a80a1165891"/>
    <ds:schemaRef ds:uri="http://schemas.microsoft.com/office/2006/documentManagement/types"/>
    <ds:schemaRef ds:uri="71af3243-3dd4-4a8d-8c0d-dd76da1f02a5"/>
    <ds:schemaRef ds:uri="http://purl.org/dc/dcmitype/"/>
    <ds:schemaRef ds:uri="http://schemas.microsoft.com/office/infopath/2007/PartnerControls"/>
    <ds:schemaRef ds:uri="http://purl.org/dc/elements/1.1/"/>
    <ds:schemaRef ds:uri="http://purl.org/dc/terms/"/>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tf66931380</Template>
  <TotalTime>0</TotalTime>
  <Words>1759</Words>
  <Application>Microsoft Office PowerPoint</Application>
  <PresentationFormat>Widescreen</PresentationFormat>
  <Paragraphs>256</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Nantwich Primary Academy and Nursery</vt:lpstr>
      <vt:lpstr>Induction Pack</vt:lpstr>
      <vt:lpstr>What is the Foundation Stage?</vt:lpstr>
      <vt:lpstr>What is the Foundation Stage?</vt:lpstr>
      <vt:lpstr>What is the Foundation Stage?</vt:lpstr>
      <vt:lpstr>School Hours</vt:lpstr>
      <vt:lpstr>A typical day in Reception</vt:lpstr>
      <vt:lpstr>Tapestry</vt:lpstr>
      <vt:lpstr>Class Dojo</vt:lpstr>
      <vt:lpstr>Being School Ready</vt:lpstr>
      <vt:lpstr>How can I help my child with…</vt:lpstr>
      <vt:lpstr>How can I help my child with…</vt:lpstr>
      <vt:lpstr>Uniform</vt:lpstr>
      <vt:lpstr>School Shoes</vt:lpstr>
      <vt:lpstr>Other Matters</vt:lpstr>
      <vt:lpstr>Other Matters</vt:lpstr>
      <vt:lpstr>We provide…</vt:lpstr>
      <vt:lpstr>All you need to get…</vt:lpstr>
      <vt:lpstr>School Meals</vt:lpstr>
      <vt:lpstr>School Meals</vt:lpstr>
      <vt:lpstr>And Finally…</vt:lpstr>
      <vt:lpstr>Photographs from our Early Years environment</vt:lpstr>
      <vt:lpstr>Over, under and through!</vt:lpstr>
      <vt:lpstr>We grow strawberries, herbs, flowers and vegetables.</vt:lpstr>
      <vt:lpstr>Water discovery and our sensory road.</vt:lpstr>
      <vt:lpstr>Creative construction in the gravel pit.</vt:lpstr>
      <vt:lpstr>Lots of different activities here!</vt:lpstr>
      <vt:lpstr>A sensory room for stories, relaxation and mindfulness</vt:lpstr>
      <vt:lpstr>Thank You!</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Nantwich Primary Academy and Nursery</dc:title>
  <dc:creator/>
  <cp:lastModifiedBy/>
  <cp:revision>16</cp:revision>
  <dcterms:created xsi:type="dcterms:W3CDTF">2020-06-19T11:07:17Z</dcterms:created>
  <dcterms:modified xsi:type="dcterms:W3CDTF">2022-06-11T22:57:03Z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