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7" r:id="rId2"/>
    <p:sldId id="258" r:id="rId3"/>
    <p:sldId id="286" r:id="rId4"/>
    <p:sldId id="265" r:id="rId5"/>
    <p:sldId id="296" r:id="rId6"/>
    <p:sldId id="287" r:id="rId7"/>
    <p:sldId id="266" r:id="rId8"/>
    <p:sldId id="267" r:id="rId9"/>
    <p:sldId id="295" r:id="rId10"/>
    <p:sldId id="272" r:id="rId11"/>
    <p:sldId id="259" r:id="rId12"/>
    <p:sldId id="277" r:id="rId13"/>
    <p:sldId id="281" r:id="rId14"/>
    <p:sldId id="260" r:id="rId15"/>
    <p:sldId id="282" r:id="rId16"/>
    <p:sldId id="292" r:id="rId17"/>
    <p:sldId id="293" r:id="rId18"/>
    <p:sldId id="294" r:id="rId19"/>
    <p:sldId id="290" r:id="rId20"/>
    <p:sldId id="291" r:id="rId21"/>
    <p:sldId id="276" r:id="rId22"/>
  </p:sldIdLst>
  <p:sldSz cx="12192000" cy="6858000"/>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56" autoAdjust="0"/>
    <p:restoredTop sz="87726" autoAdjust="0"/>
  </p:normalViewPr>
  <p:slideViewPr>
    <p:cSldViewPr snapToGrid="0">
      <p:cViewPr>
        <p:scale>
          <a:sx n="86" d="100"/>
          <a:sy n="86" d="100"/>
        </p:scale>
        <p:origin x="-414" y="-18"/>
      </p:cViewPr>
      <p:guideLst>
        <p:guide orient="horz" pos="2160"/>
        <p:guide pos="3840"/>
      </p:guideLst>
    </p:cSldViewPr>
  </p:slideViewPr>
  <p:notesTextViewPr>
    <p:cViewPr>
      <p:scale>
        <a:sx n="1" d="1"/>
        <a:sy n="1" d="1"/>
      </p:scale>
      <p:origin x="0" y="0"/>
    </p:cViewPr>
  </p:notesTextViewPr>
  <p:notesViewPr>
    <p:cSldViewPr snapToGrid="0">
      <p:cViewPr varScale="1">
        <p:scale>
          <a:sx n="54" d="100"/>
          <a:sy n="54" d="100"/>
        </p:scale>
        <p:origin x="28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99012"/>
          </a:xfrm>
          <a:prstGeom prst="rect">
            <a:avLst/>
          </a:prstGeom>
        </p:spPr>
        <p:txBody>
          <a:bodyPr vert="horz" lIns="91440" tIns="45720" rIns="91440" bIns="45720" rtlCol="0"/>
          <a:lstStyle>
            <a:lvl1pPr algn="r">
              <a:defRPr sz="1200"/>
            </a:lvl1pPr>
          </a:lstStyle>
          <a:p>
            <a:fld id="{4BB601DA-6BBC-4B39-ACB3-79C1D8F14CDD}" type="datetimeFigureOut">
              <a:rPr lang="en-US" smtClean="0"/>
              <a:t>5/2/2018</a:t>
            </a:fld>
            <a:endParaRPr lang="en-US"/>
          </a:p>
        </p:txBody>
      </p:sp>
      <p:sp>
        <p:nvSpPr>
          <p:cNvPr id="4" name="Footer Placeholder 3"/>
          <p:cNvSpPr>
            <a:spLocks noGrp="1"/>
          </p:cNvSpPr>
          <p:nvPr>
            <p:ph type="ftr" sz="quarter" idx="2"/>
          </p:nvPr>
        </p:nvSpPr>
        <p:spPr>
          <a:xfrm>
            <a:off x="0" y="9446678"/>
            <a:ext cx="2971800" cy="49901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9446678"/>
            <a:ext cx="2971800" cy="499011"/>
          </a:xfrm>
          <a:prstGeom prst="rect">
            <a:avLst/>
          </a:prstGeom>
        </p:spPr>
        <p:txBody>
          <a:bodyPr vert="horz" lIns="91440" tIns="45720" rIns="91440" bIns="45720" rtlCol="0" anchor="b"/>
          <a:lstStyle>
            <a:lvl1pPr algn="r">
              <a:defRPr sz="1200"/>
            </a:lvl1pPr>
          </a:lstStyle>
          <a:p>
            <a:fld id="{1163B101-582D-42D7-B44F-B05E86C73271}" type="slidenum">
              <a:rPr lang="en-US" smtClean="0"/>
              <a:t>‹#›</a:t>
            </a:fld>
            <a:endParaRPr lang="en-US"/>
          </a:p>
        </p:txBody>
      </p:sp>
    </p:spTree>
    <p:extLst>
      <p:ext uri="{BB962C8B-B14F-4D97-AF65-F5344CB8AC3E}">
        <p14:creationId xmlns:p14="http://schemas.microsoft.com/office/powerpoint/2010/main" val="572612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5C506912-CC1D-4F82-8263-FFB9870B6A8C}" type="datetimeFigureOut">
              <a:rPr lang="en-US" smtClean="0"/>
              <a:t>5/2/2018</a:t>
            </a:fld>
            <a:endParaRPr lang="en-US"/>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704C3F91-BA74-40EC-BC92-F6E11E3C6B24}" type="slidenum">
              <a:rPr lang="en-US" smtClean="0"/>
              <a:t>‹#›</a:t>
            </a:fld>
            <a:endParaRPr lang="en-US"/>
          </a:p>
        </p:txBody>
      </p:sp>
    </p:spTree>
    <p:extLst>
      <p:ext uri="{BB962C8B-B14F-4D97-AF65-F5344CB8AC3E}">
        <p14:creationId xmlns:p14="http://schemas.microsoft.com/office/powerpoint/2010/main" val="1389971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4C3F91-BA74-40EC-BC92-F6E11E3C6B24}" type="slidenum">
              <a:rPr lang="en-US" smtClean="0"/>
              <a:t>1</a:t>
            </a:fld>
            <a:endParaRPr lang="en-US"/>
          </a:p>
        </p:txBody>
      </p:sp>
    </p:spTree>
    <p:extLst>
      <p:ext uri="{BB962C8B-B14F-4D97-AF65-F5344CB8AC3E}">
        <p14:creationId xmlns:p14="http://schemas.microsoft.com/office/powerpoint/2010/main" val="2573453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4192588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Tree>
    <p:extLst>
      <p:ext uri="{BB962C8B-B14F-4D97-AF65-F5344CB8AC3E}">
        <p14:creationId xmlns:p14="http://schemas.microsoft.com/office/powerpoint/2010/main" val="3062936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Tree>
    <p:extLst>
      <p:ext uri="{BB962C8B-B14F-4D97-AF65-F5344CB8AC3E}">
        <p14:creationId xmlns:p14="http://schemas.microsoft.com/office/powerpoint/2010/main" val="2688541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56A84DE-73F5-4815-BF99-1B85B7ED1051}" type="slidenum">
              <a:rPr lang="en-GB" altLang="en-US" smtClean="0">
                <a:latin typeface="Calibri" panose="020F0502020204030204" pitchFamily="34" charset="0"/>
              </a:rPr>
              <a:pPr/>
              <a:t>10</a:t>
            </a:fld>
            <a:endParaRPr lang="en-GB" altLang="en-US">
              <a:latin typeface="Calibri" panose="020F0502020204030204" pitchFamily="34" charset="0"/>
            </a:endParaRPr>
          </a:p>
        </p:txBody>
      </p:sp>
    </p:spTree>
    <p:extLst>
      <p:ext uri="{BB962C8B-B14F-4D97-AF65-F5344CB8AC3E}">
        <p14:creationId xmlns:p14="http://schemas.microsoft.com/office/powerpoint/2010/main" val="3482163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4C3F91-BA74-40EC-BC92-F6E11E3C6B24}" type="slidenum">
              <a:rPr lang="en-US" smtClean="0"/>
              <a:t>12</a:t>
            </a:fld>
            <a:endParaRPr lang="en-US"/>
          </a:p>
        </p:txBody>
      </p:sp>
    </p:spTree>
    <p:extLst>
      <p:ext uri="{BB962C8B-B14F-4D97-AF65-F5344CB8AC3E}">
        <p14:creationId xmlns:p14="http://schemas.microsoft.com/office/powerpoint/2010/main" val="49574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4C3F91-BA74-40EC-BC92-F6E11E3C6B24}" type="slidenum">
              <a:rPr lang="en-US" smtClean="0"/>
              <a:t>14</a:t>
            </a:fld>
            <a:endParaRPr lang="en-US"/>
          </a:p>
        </p:txBody>
      </p:sp>
    </p:spTree>
    <p:extLst>
      <p:ext uri="{BB962C8B-B14F-4D97-AF65-F5344CB8AC3E}">
        <p14:creationId xmlns:p14="http://schemas.microsoft.com/office/powerpoint/2010/main" val="1125737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8B89BEB-B44C-4C35-BD45-09A30F9A703F}"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764FF4-8EBB-42A2-927E-6073E23879F5}" type="slidenum">
              <a:rPr lang="en-US" smtClean="0"/>
              <a:t>‹#›</a:t>
            </a:fld>
            <a:endParaRPr lang="en-US"/>
          </a:p>
        </p:txBody>
      </p:sp>
    </p:spTree>
    <p:extLst>
      <p:ext uri="{BB962C8B-B14F-4D97-AF65-F5344CB8AC3E}">
        <p14:creationId xmlns:p14="http://schemas.microsoft.com/office/powerpoint/2010/main" val="812923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B89BEB-B44C-4C35-BD45-09A30F9A703F}"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764FF4-8EBB-42A2-927E-6073E23879F5}" type="slidenum">
              <a:rPr lang="en-US" smtClean="0"/>
              <a:t>‹#›</a:t>
            </a:fld>
            <a:endParaRPr lang="en-US"/>
          </a:p>
        </p:txBody>
      </p:sp>
    </p:spTree>
    <p:extLst>
      <p:ext uri="{BB962C8B-B14F-4D97-AF65-F5344CB8AC3E}">
        <p14:creationId xmlns:p14="http://schemas.microsoft.com/office/powerpoint/2010/main" val="907447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B89BEB-B44C-4C35-BD45-09A30F9A703F}"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764FF4-8EBB-42A2-927E-6073E23879F5}" type="slidenum">
              <a:rPr lang="en-US" smtClean="0"/>
              <a:t>‹#›</a:t>
            </a:fld>
            <a:endParaRPr lang="en-US"/>
          </a:p>
        </p:txBody>
      </p:sp>
    </p:spTree>
    <p:extLst>
      <p:ext uri="{BB962C8B-B14F-4D97-AF65-F5344CB8AC3E}">
        <p14:creationId xmlns:p14="http://schemas.microsoft.com/office/powerpoint/2010/main" val="577749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Date Placeholder 2"/>
          <p:cNvSpPr>
            <a:spLocks noGrp="1"/>
          </p:cNvSpPr>
          <p:nvPr>
            <p:ph type="dt" sz="half" idx="10"/>
          </p:nvPr>
        </p:nvSpPr>
        <p:spPr>
          <a:xfrm>
            <a:off x="609600" y="6245225"/>
            <a:ext cx="2844800" cy="476250"/>
          </a:xfrm>
        </p:spPr>
        <p:txBody>
          <a:bodyPr/>
          <a:lstStyle>
            <a:lvl1pPr>
              <a:defRPr/>
            </a:lvl1pPr>
          </a:lstStyle>
          <a:p>
            <a:pPr>
              <a:defRPr/>
            </a:pPr>
            <a:endParaRPr lang="en-GB"/>
          </a:p>
        </p:txBody>
      </p:sp>
      <p:sp>
        <p:nvSpPr>
          <p:cNvPr id="4" name="Footer Placeholder 3"/>
          <p:cNvSpPr>
            <a:spLocks noGrp="1"/>
          </p:cNvSpPr>
          <p:nvPr>
            <p:ph type="ftr" sz="quarter" idx="11"/>
          </p:nvPr>
        </p:nvSpPr>
        <p:spPr>
          <a:xfrm>
            <a:off x="4165600" y="6245225"/>
            <a:ext cx="3860800" cy="476250"/>
          </a:xfrm>
        </p:spPr>
        <p:txBody>
          <a:bodyPr/>
          <a:lstStyle>
            <a:lvl1pPr>
              <a:defRPr/>
            </a:lvl1pPr>
          </a:lstStyle>
          <a:p>
            <a:pPr>
              <a:defRPr/>
            </a:pPr>
            <a:endParaRPr lang="en-GB"/>
          </a:p>
        </p:txBody>
      </p:sp>
      <p:sp>
        <p:nvSpPr>
          <p:cNvPr id="5" name="Slide Number Placeholder 4"/>
          <p:cNvSpPr>
            <a:spLocks noGrp="1"/>
          </p:cNvSpPr>
          <p:nvPr>
            <p:ph type="sldNum" sz="quarter" idx="12"/>
          </p:nvPr>
        </p:nvSpPr>
        <p:spPr>
          <a:xfrm>
            <a:off x="8737600" y="6245225"/>
            <a:ext cx="2844800" cy="476250"/>
          </a:xfrm>
        </p:spPr>
        <p:txBody>
          <a:bodyPr/>
          <a:lstStyle>
            <a:lvl1pPr>
              <a:defRPr/>
            </a:lvl1pPr>
          </a:lstStyle>
          <a:p>
            <a:fld id="{F67A2787-728B-4237-9C15-C44C9F0337FC}" type="slidenum">
              <a:rPr lang="en-GB" altLang="en-US"/>
              <a:pPr/>
              <a:t>‹#›</a:t>
            </a:fld>
            <a:endParaRPr lang="en-GB" altLang="en-US"/>
          </a:p>
        </p:txBody>
      </p:sp>
    </p:spTree>
    <p:extLst>
      <p:ext uri="{BB962C8B-B14F-4D97-AF65-F5344CB8AC3E}">
        <p14:creationId xmlns:p14="http://schemas.microsoft.com/office/powerpoint/2010/main" val="1982618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B89BEB-B44C-4C35-BD45-09A30F9A703F}"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764FF4-8EBB-42A2-927E-6073E23879F5}" type="slidenum">
              <a:rPr lang="en-US" smtClean="0"/>
              <a:t>‹#›</a:t>
            </a:fld>
            <a:endParaRPr lang="en-US"/>
          </a:p>
        </p:txBody>
      </p:sp>
    </p:spTree>
    <p:extLst>
      <p:ext uri="{BB962C8B-B14F-4D97-AF65-F5344CB8AC3E}">
        <p14:creationId xmlns:p14="http://schemas.microsoft.com/office/powerpoint/2010/main" val="1128844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B89BEB-B44C-4C35-BD45-09A30F9A703F}"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764FF4-8EBB-42A2-927E-6073E23879F5}" type="slidenum">
              <a:rPr lang="en-US" smtClean="0"/>
              <a:t>‹#›</a:t>
            </a:fld>
            <a:endParaRPr lang="en-US"/>
          </a:p>
        </p:txBody>
      </p:sp>
    </p:spTree>
    <p:extLst>
      <p:ext uri="{BB962C8B-B14F-4D97-AF65-F5344CB8AC3E}">
        <p14:creationId xmlns:p14="http://schemas.microsoft.com/office/powerpoint/2010/main" val="715941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B89BEB-B44C-4C35-BD45-09A30F9A703F}" type="datetimeFigureOut">
              <a:rPr lang="en-US" smtClean="0"/>
              <a:t>5/2/2018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764FF4-8EBB-42A2-927E-6073E23879F5}" type="slidenum">
              <a:rPr lang="en-US" smtClean="0"/>
              <a:t>‹#›</a:t>
            </a:fld>
            <a:endParaRPr lang="en-US"/>
          </a:p>
        </p:txBody>
      </p:sp>
    </p:spTree>
    <p:extLst>
      <p:ext uri="{BB962C8B-B14F-4D97-AF65-F5344CB8AC3E}">
        <p14:creationId xmlns:p14="http://schemas.microsoft.com/office/powerpoint/2010/main" val="1541077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B89BEB-B44C-4C35-BD45-09A30F9A703F}" type="datetimeFigureOut">
              <a:rPr lang="en-US" smtClean="0"/>
              <a:t>5/2/2018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764FF4-8EBB-42A2-927E-6073E23879F5}" type="slidenum">
              <a:rPr lang="en-US" smtClean="0"/>
              <a:t>‹#›</a:t>
            </a:fld>
            <a:endParaRPr lang="en-US"/>
          </a:p>
        </p:txBody>
      </p:sp>
    </p:spTree>
    <p:extLst>
      <p:ext uri="{BB962C8B-B14F-4D97-AF65-F5344CB8AC3E}">
        <p14:creationId xmlns:p14="http://schemas.microsoft.com/office/powerpoint/2010/main" val="3040550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B89BEB-B44C-4C35-BD45-09A30F9A703F}" type="datetimeFigureOut">
              <a:rPr lang="en-US" smtClean="0"/>
              <a:t>5/2/2018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764FF4-8EBB-42A2-927E-6073E23879F5}" type="slidenum">
              <a:rPr lang="en-US" smtClean="0"/>
              <a:t>‹#›</a:t>
            </a:fld>
            <a:endParaRPr lang="en-US"/>
          </a:p>
        </p:txBody>
      </p:sp>
    </p:spTree>
    <p:extLst>
      <p:ext uri="{BB962C8B-B14F-4D97-AF65-F5344CB8AC3E}">
        <p14:creationId xmlns:p14="http://schemas.microsoft.com/office/powerpoint/2010/main" val="1184286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89BEB-B44C-4C35-BD45-09A30F9A703F}" type="datetimeFigureOut">
              <a:rPr lang="en-US" smtClean="0"/>
              <a:t>5/2/2018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764FF4-8EBB-42A2-927E-6073E23879F5}" type="slidenum">
              <a:rPr lang="en-US" smtClean="0"/>
              <a:t>‹#›</a:t>
            </a:fld>
            <a:endParaRPr lang="en-US"/>
          </a:p>
        </p:txBody>
      </p:sp>
    </p:spTree>
    <p:extLst>
      <p:ext uri="{BB962C8B-B14F-4D97-AF65-F5344CB8AC3E}">
        <p14:creationId xmlns:p14="http://schemas.microsoft.com/office/powerpoint/2010/main" val="562826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B89BEB-B44C-4C35-BD45-09A30F9A703F}" type="datetimeFigureOut">
              <a:rPr lang="en-US" smtClean="0"/>
              <a:t>5/2/2018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764FF4-8EBB-42A2-927E-6073E23879F5}" type="slidenum">
              <a:rPr lang="en-US" smtClean="0"/>
              <a:t>‹#›</a:t>
            </a:fld>
            <a:endParaRPr lang="en-US"/>
          </a:p>
        </p:txBody>
      </p:sp>
    </p:spTree>
    <p:extLst>
      <p:ext uri="{BB962C8B-B14F-4D97-AF65-F5344CB8AC3E}">
        <p14:creationId xmlns:p14="http://schemas.microsoft.com/office/powerpoint/2010/main" val="3851687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B89BEB-B44C-4C35-BD45-09A30F9A703F}" type="datetimeFigureOut">
              <a:rPr lang="en-US" smtClean="0"/>
              <a:t>5/2/2018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764FF4-8EBB-42A2-927E-6073E23879F5}" type="slidenum">
              <a:rPr lang="en-US" smtClean="0"/>
              <a:t>‹#›</a:t>
            </a:fld>
            <a:endParaRPr lang="en-US"/>
          </a:p>
        </p:txBody>
      </p:sp>
    </p:spTree>
    <p:extLst>
      <p:ext uri="{BB962C8B-B14F-4D97-AF65-F5344CB8AC3E}">
        <p14:creationId xmlns:p14="http://schemas.microsoft.com/office/powerpoint/2010/main" val="3531534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B89BEB-B44C-4C35-BD45-09A30F9A703F}" type="datetimeFigureOut">
              <a:rPr lang="en-US" smtClean="0"/>
              <a:t>5/2/2018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764FF4-8EBB-42A2-927E-6073E23879F5}" type="slidenum">
              <a:rPr lang="en-US" smtClean="0"/>
              <a:t>‹#›</a:t>
            </a:fld>
            <a:endParaRPr lang="en-US"/>
          </a:p>
        </p:txBody>
      </p:sp>
    </p:spTree>
    <p:extLst>
      <p:ext uri="{BB962C8B-B14F-4D97-AF65-F5344CB8AC3E}">
        <p14:creationId xmlns:p14="http://schemas.microsoft.com/office/powerpoint/2010/main" val="12226223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8.wmf"/><Relationship Id="rId7" Type="http://schemas.openxmlformats.org/officeDocument/2006/relationships/hyperlink" Target="https://drugaddictedlawstudent.files.wordpress.com/2011/11/kid-bored-in-school.jp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texswede.files.wordpress.com/2014/03/classroom.jpg" TargetMode="External"/><Relationship Id="rId5" Type="http://schemas.openxmlformats.org/officeDocument/2006/relationships/hyperlink" Target="https://reflectionsofachronicanthropologist.files.wordpress.com/2011/05/bored-at-school.jpg" TargetMode="Externa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_oqghnxBmY"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8094" y="4055205"/>
            <a:ext cx="5763906" cy="280279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761715"/>
            <a:ext cx="6428094" cy="5085377"/>
          </a:xfrm>
          <a:prstGeom prst="rect">
            <a:avLst/>
          </a:prstGeom>
          <a:solidFill>
            <a:srgbClr val="7030A0"/>
          </a:solidFill>
        </p:spPr>
      </p:pic>
      <p:sp>
        <p:nvSpPr>
          <p:cNvPr id="5" name="Rectangle 4"/>
          <p:cNvSpPr/>
          <p:nvPr/>
        </p:nvSpPr>
        <p:spPr>
          <a:xfrm>
            <a:off x="1434662" y="10907"/>
            <a:ext cx="9583858" cy="1754326"/>
          </a:xfrm>
          <a:prstGeom prst="rect">
            <a:avLst/>
          </a:prstGeom>
          <a:noFill/>
          <a:ln>
            <a:solidFill>
              <a:srgbClr val="7030A0"/>
            </a:solidFill>
          </a:ln>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Encouraging a growth mindset!</a:t>
            </a:r>
          </a:p>
        </p:txBody>
      </p:sp>
      <p:sp>
        <p:nvSpPr>
          <p:cNvPr id="6" name="Rectangle 5"/>
          <p:cNvSpPr/>
          <p:nvPr/>
        </p:nvSpPr>
        <p:spPr>
          <a:xfrm>
            <a:off x="6534774" y="2014672"/>
            <a:ext cx="5550546" cy="2585323"/>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en-US" sz="54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Nantwich</a:t>
            </a: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Primary Academy and Nursery</a:t>
            </a:r>
          </a:p>
        </p:txBody>
      </p:sp>
    </p:spTree>
    <p:extLst>
      <p:ext uri="{BB962C8B-B14F-4D97-AF65-F5344CB8AC3E}">
        <p14:creationId xmlns:p14="http://schemas.microsoft.com/office/powerpoint/2010/main" val="1707599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idx="4294967295"/>
          </p:nvPr>
        </p:nvSpPr>
        <p:spPr>
          <a:xfrm>
            <a:off x="909670" y="0"/>
            <a:ext cx="10515600" cy="1325563"/>
          </a:xfrm>
        </p:spPr>
        <p:txBody>
          <a:bodyPr>
            <a:normAutofit/>
          </a:bodyPr>
          <a:lstStyle/>
          <a:p>
            <a:pPr algn="ctr" eaLnBrk="1" hangingPunct="1"/>
            <a:r>
              <a:rPr lang="en-GB" altLang="en-US" sz="3600" b="1" dirty="0">
                <a:latin typeface="Arial" pitchFamily="34" charset="0"/>
                <a:cs typeface="Arial" pitchFamily="34" charset="0"/>
              </a:rPr>
              <a:t>Messages children can hear which can hinder their learning and </a:t>
            </a:r>
            <a:r>
              <a:rPr lang="en-GB" altLang="en-US" sz="3600" b="1" dirty="0" err="1">
                <a:latin typeface="Arial" pitchFamily="34" charset="0"/>
                <a:cs typeface="Arial" pitchFamily="34" charset="0"/>
              </a:rPr>
              <a:t>mindset</a:t>
            </a:r>
            <a:r>
              <a:rPr lang="en-GB" altLang="en-US" sz="3600" b="1" dirty="0">
                <a:latin typeface="Arial" pitchFamily="34" charset="0"/>
                <a:cs typeface="Arial" pitchFamily="34" charset="0"/>
              </a:rPr>
              <a:t>. </a:t>
            </a:r>
          </a:p>
        </p:txBody>
      </p:sp>
      <p:sp>
        <p:nvSpPr>
          <p:cNvPr id="15363" name="TextBox 2"/>
          <p:cNvSpPr txBox="1">
            <a:spLocks noChangeArrowheads="1"/>
          </p:cNvSpPr>
          <p:nvPr/>
        </p:nvSpPr>
        <p:spPr bwMode="auto">
          <a:xfrm>
            <a:off x="457200" y="1562002"/>
            <a:ext cx="4177861" cy="1938992"/>
          </a:xfrm>
          <a:prstGeom prst="rect">
            <a:avLst/>
          </a:prstGeom>
          <a:ln/>
        </p:spPr>
        <p:style>
          <a:lnRef idx="2">
            <a:schemeClr val="accent6"/>
          </a:lnRef>
          <a:fillRef idx="1">
            <a:schemeClr val="lt1"/>
          </a:fillRef>
          <a:effectRef idx="0">
            <a:schemeClr val="accent6"/>
          </a:effectRef>
          <a:fontRef idx="minor">
            <a:schemeClr val="dk1"/>
          </a:fontRef>
        </p:style>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GB" sz="2000" dirty="0">
                <a:solidFill>
                  <a:schemeClr val="accent2"/>
                </a:solidFill>
                <a:cs typeface="Arial" panose="020B0604020202020204" pitchFamily="34" charset="0"/>
              </a:rPr>
              <a:t>“You learned that so quickly! You’re so clever!”</a:t>
            </a:r>
          </a:p>
          <a:p>
            <a:pPr eaLnBrk="1" hangingPunct="1">
              <a:spcBef>
                <a:spcPct val="0"/>
              </a:spcBef>
              <a:buFontTx/>
              <a:buNone/>
              <a:defRPr/>
            </a:pPr>
            <a:endParaRPr lang="en-GB" sz="2000" dirty="0">
              <a:cs typeface="Arial" panose="020B0604020202020204" pitchFamily="34" charset="0"/>
            </a:endParaRPr>
          </a:p>
          <a:p>
            <a:pPr eaLnBrk="1" hangingPunct="1">
              <a:spcBef>
                <a:spcPct val="0"/>
              </a:spcBef>
              <a:buFontTx/>
              <a:buNone/>
              <a:defRPr/>
            </a:pPr>
            <a:r>
              <a:rPr lang="en-GB" sz="2000" dirty="0">
                <a:cs typeface="Arial" panose="020B0604020202020204" pitchFamily="34" charset="0"/>
              </a:rPr>
              <a:t>Child hears</a:t>
            </a:r>
          </a:p>
          <a:p>
            <a:pPr eaLnBrk="1" hangingPunct="1">
              <a:spcBef>
                <a:spcPct val="0"/>
              </a:spcBef>
              <a:buFontTx/>
              <a:buNone/>
              <a:defRPr/>
            </a:pPr>
            <a:r>
              <a:rPr lang="en-GB" sz="2000" dirty="0">
                <a:cs typeface="Arial" panose="020B0604020202020204" pitchFamily="34" charset="0"/>
              </a:rPr>
              <a:t>If I don’t learn something quickly, I’m not clever</a:t>
            </a:r>
          </a:p>
        </p:txBody>
      </p:sp>
      <p:sp>
        <p:nvSpPr>
          <p:cNvPr id="6" name="TextBox 2"/>
          <p:cNvSpPr txBox="1">
            <a:spLocks noChangeArrowheads="1"/>
          </p:cNvSpPr>
          <p:nvPr/>
        </p:nvSpPr>
        <p:spPr bwMode="auto">
          <a:xfrm>
            <a:off x="4966138" y="1805623"/>
            <a:ext cx="6919476" cy="1631216"/>
          </a:xfrm>
          <a:prstGeom prst="rect">
            <a:avLst/>
          </a:prstGeom>
          <a:ln/>
        </p:spPr>
        <p:style>
          <a:lnRef idx="2">
            <a:schemeClr val="accent6"/>
          </a:lnRef>
          <a:fillRef idx="1">
            <a:schemeClr val="lt1"/>
          </a:fillRef>
          <a:effectRef idx="0">
            <a:schemeClr val="accent6"/>
          </a:effectRef>
          <a:fontRef idx="minor">
            <a:schemeClr val="dk1"/>
          </a:fontRef>
        </p:style>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GB" sz="2000" dirty="0">
                <a:solidFill>
                  <a:schemeClr val="accent2"/>
                </a:solidFill>
                <a:cs typeface="Arial" panose="020B0604020202020204" pitchFamily="34" charset="0"/>
              </a:rPr>
              <a:t>“You are brilliant! You got an A without studying.”</a:t>
            </a:r>
          </a:p>
          <a:p>
            <a:pPr eaLnBrk="1" hangingPunct="1">
              <a:spcBef>
                <a:spcPct val="0"/>
              </a:spcBef>
              <a:buFontTx/>
              <a:buNone/>
              <a:defRPr/>
            </a:pPr>
            <a:endParaRPr lang="en-GB" sz="2000" dirty="0">
              <a:cs typeface="Arial" panose="020B0604020202020204" pitchFamily="34" charset="0"/>
            </a:endParaRPr>
          </a:p>
          <a:p>
            <a:pPr eaLnBrk="1" hangingPunct="1">
              <a:spcBef>
                <a:spcPct val="0"/>
              </a:spcBef>
              <a:buFontTx/>
              <a:buNone/>
              <a:defRPr/>
            </a:pPr>
            <a:r>
              <a:rPr lang="en-GB" sz="2000" dirty="0">
                <a:cs typeface="Arial" panose="020B0604020202020204" pitchFamily="34" charset="0"/>
              </a:rPr>
              <a:t>Child hears </a:t>
            </a:r>
          </a:p>
          <a:p>
            <a:pPr eaLnBrk="1" hangingPunct="1">
              <a:spcBef>
                <a:spcPct val="0"/>
              </a:spcBef>
              <a:buFontTx/>
              <a:buNone/>
              <a:defRPr/>
            </a:pPr>
            <a:r>
              <a:rPr lang="en-GB" sz="2000" dirty="0">
                <a:cs typeface="Arial" panose="020B0604020202020204" pitchFamily="34" charset="0"/>
              </a:rPr>
              <a:t>I’d better stop studying or they won’t think I’m brilliant.</a:t>
            </a:r>
          </a:p>
          <a:p>
            <a:pPr eaLnBrk="1" hangingPunct="1">
              <a:spcBef>
                <a:spcPct val="0"/>
              </a:spcBef>
              <a:buFontTx/>
              <a:buNone/>
              <a:defRPr/>
            </a:pPr>
            <a:endParaRPr lang="en-GB" sz="2000" dirty="0">
              <a:cs typeface="Arial" panose="020B0604020202020204" pitchFamily="34" charset="0"/>
            </a:endParaRPr>
          </a:p>
        </p:txBody>
      </p:sp>
      <p:sp>
        <p:nvSpPr>
          <p:cNvPr id="7" name="TextBox 2"/>
          <p:cNvSpPr txBox="1">
            <a:spLocks noChangeArrowheads="1"/>
          </p:cNvSpPr>
          <p:nvPr/>
        </p:nvSpPr>
        <p:spPr bwMode="auto">
          <a:xfrm>
            <a:off x="1874563" y="4100682"/>
            <a:ext cx="8208963" cy="1938992"/>
          </a:xfrm>
          <a:prstGeom prst="rect">
            <a:avLst/>
          </a:prstGeom>
          <a:ln/>
        </p:spPr>
        <p:style>
          <a:lnRef idx="2">
            <a:schemeClr val="accent6"/>
          </a:lnRef>
          <a:fillRef idx="1">
            <a:schemeClr val="lt1"/>
          </a:fillRef>
          <a:effectRef idx="0">
            <a:schemeClr val="accent6"/>
          </a:effectRef>
          <a:fontRef idx="minor">
            <a:schemeClr val="dk1"/>
          </a:fontRef>
        </p:style>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GB" sz="2000" dirty="0">
                <a:solidFill>
                  <a:schemeClr val="accent2"/>
                </a:solidFill>
                <a:cs typeface="Arial" panose="020B0604020202020204" pitchFamily="34" charset="0"/>
              </a:rPr>
              <a:t>“Look at that drawing! Is he the next Picasso or what?”</a:t>
            </a:r>
          </a:p>
          <a:p>
            <a:pPr eaLnBrk="1" hangingPunct="1">
              <a:spcBef>
                <a:spcPct val="0"/>
              </a:spcBef>
              <a:buFontTx/>
              <a:buNone/>
              <a:defRPr/>
            </a:pPr>
            <a:endParaRPr lang="en-GB" sz="2000" dirty="0">
              <a:solidFill>
                <a:schemeClr val="accent2"/>
              </a:solidFill>
              <a:cs typeface="Arial" panose="020B0604020202020204" pitchFamily="34" charset="0"/>
            </a:endParaRPr>
          </a:p>
          <a:p>
            <a:pPr eaLnBrk="1" hangingPunct="1">
              <a:spcBef>
                <a:spcPct val="0"/>
              </a:spcBef>
              <a:buFontTx/>
              <a:buNone/>
              <a:defRPr/>
            </a:pPr>
            <a:r>
              <a:rPr lang="en-GB" sz="2000" dirty="0">
                <a:cs typeface="Arial" panose="020B0604020202020204" pitchFamily="34" charset="0"/>
              </a:rPr>
              <a:t>Child hears </a:t>
            </a:r>
          </a:p>
          <a:p>
            <a:pPr eaLnBrk="1" hangingPunct="1">
              <a:spcBef>
                <a:spcPct val="0"/>
              </a:spcBef>
              <a:buFontTx/>
              <a:buNone/>
              <a:defRPr/>
            </a:pPr>
            <a:r>
              <a:rPr lang="en-GB" sz="2000" dirty="0">
                <a:cs typeface="Arial" panose="020B0604020202020204" pitchFamily="34" charset="0"/>
              </a:rPr>
              <a:t>I shouldn’t try drawing anything hard or they’ll see I’m not.</a:t>
            </a:r>
          </a:p>
          <a:p>
            <a:pPr eaLnBrk="1" hangingPunct="1">
              <a:spcBef>
                <a:spcPct val="0"/>
              </a:spcBef>
              <a:buFontTx/>
              <a:buNone/>
              <a:defRPr/>
            </a:pPr>
            <a:endParaRPr lang="en-GB" sz="2000" dirty="0">
              <a:cs typeface="Arial" panose="020B0604020202020204" pitchFamily="34" charset="0"/>
            </a:endParaRPr>
          </a:p>
          <a:p>
            <a:pPr eaLnBrk="1" hangingPunct="1">
              <a:spcBef>
                <a:spcPct val="0"/>
              </a:spcBef>
              <a:buFontTx/>
              <a:buNone/>
              <a:defRPr/>
            </a:pPr>
            <a:r>
              <a:rPr lang="en-GB" sz="2000" dirty="0">
                <a:cs typeface="Arial" panose="020B0604020202020204" pitchFamily="34" charset="0"/>
              </a:rPr>
              <a:t> </a:t>
            </a:r>
          </a:p>
        </p:txBody>
      </p:sp>
    </p:spTree>
    <p:extLst>
      <p:ext uri="{BB962C8B-B14F-4D97-AF65-F5344CB8AC3E}">
        <p14:creationId xmlns:p14="http://schemas.microsoft.com/office/powerpoint/2010/main" val="1496688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79454" y="0"/>
            <a:ext cx="7985125" cy="5908675"/>
          </a:xfrm>
          <a:prstGeom prst="roundRect">
            <a:avLst>
              <a:gd name="adj" fmla="val 6511"/>
            </a:avLst>
          </a:prstGeom>
          <a:solidFill>
            <a:schemeClr val="bg1">
              <a:alpha val="93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lstStyle/>
          <a:p>
            <a:pPr algn="ctr" eaLnBrk="1" fontAlgn="auto" hangingPunct="1">
              <a:spcBef>
                <a:spcPts val="0"/>
              </a:spcBef>
              <a:spcAft>
                <a:spcPts val="0"/>
              </a:spcAft>
              <a:defRPr/>
            </a:pPr>
            <a:r>
              <a:rPr lang="en-GB" altLang="en-US" sz="3600" dirty="0">
                <a:solidFill>
                  <a:schemeClr val="tx1"/>
                </a:solidFill>
                <a:latin typeface="Arial" pitchFamily="34" charset="0"/>
                <a:cs typeface="Arial" pitchFamily="34" charset="0"/>
              </a:rPr>
              <a:t>Growth </a:t>
            </a:r>
            <a:r>
              <a:rPr lang="en-GB" altLang="en-US" sz="3600" dirty="0" err="1">
                <a:solidFill>
                  <a:schemeClr val="tx1"/>
                </a:solidFill>
                <a:latin typeface="Arial" pitchFamily="34" charset="0"/>
                <a:cs typeface="Arial" pitchFamily="34" charset="0"/>
              </a:rPr>
              <a:t>Mindset</a:t>
            </a:r>
            <a:r>
              <a:rPr lang="en-GB" altLang="en-US" sz="3600" dirty="0">
                <a:solidFill>
                  <a:schemeClr val="tx1"/>
                </a:solidFill>
                <a:latin typeface="Arial" pitchFamily="34" charset="0"/>
                <a:cs typeface="Arial" pitchFamily="34" charset="0"/>
              </a:rPr>
              <a:t> </a:t>
            </a:r>
          </a:p>
          <a:p>
            <a:pPr marL="285750" indent="-285750" eaLnBrk="1" fontAlgn="auto" hangingPunct="1">
              <a:lnSpc>
                <a:spcPct val="200000"/>
              </a:lnSpc>
              <a:spcBef>
                <a:spcPts val="0"/>
              </a:spcBef>
              <a:spcAft>
                <a:spcPts val="0"/>
              </a:spcAft>
              <a:buFont typeface="Arial" panose="020B0604020202020204" pitchFamily="34" charset="0"/>
              <a:buChar char="•"/>
              <a:defRPr/>
            </a:pPr>
            <a:r>
              <a:rPr lang="en-GB" altLang="en-US" sz="2000" dirty="0">
                <a:solidFill>
                  <a:schemeClr val="tx1"/>
                </a:solidFill>
                <a:latin typeface="Arial" pitchFamily="34" charset="0"/>
                <a:cs typeface="Arial" pitchFamily="34" charset="0"/>
              </a:rPr>
              <a:t>I can learn anything I want to</a:t>
            </a:r>
          </a:p>
          <a:p>
            <a:pPr marL="285750" indent="-285750" eaLnBrk="1" fontAlgn="auto" hangingPunct="1">
              <a:lnSpc>
                <a:spcPct val="200000"/>
              </a:lnSpc>
              <a:spcBef>
                <a:spcPts val="0"/>
              </a:spcBef>
              <a:spcAft>
                <a:spcPts val="0"/>
              </a:spcAft>
              <a:buFont typeface="Arial" panose="020B0604020202020204" pitchFamily="34" charset="0"/>
              <a:buChar char="•"/>
              <a:defRPr/>
            </a:pPr>
            <a:r>
              <a:rPr lang="en-GB" altLang="en-US" sz="2000" dirty="0">
                <a:solidFill>
                  <a:schemeClr val="tx1"/>
                </a:solidFill>
                <a:latin typeface="Arial" pitchFamily="34" charset="0"/>
                <a:cs typeface="Arial" pitchFamily="34" charset="0"/>
              </a:rPr>
              <a:t>When I’m frustrated, I persevere</a:t>
            </a:r>
          </a:p>
          <a:p>
            <a:pPr marL="285750" indent="-285750" eaLnBrk="1" fontAlgn="auto" hangingPunct="1">
              <a:lnSpc>
                <a:spcPct val="200000"/>
              </a:lnSpc>
              <a:spcBef>
                <a:spcPts val="0"/>
              </a:spcBef>
              <a:spcAft>
                <a:spcPts val="0"/>
              </a:spcAft>
              <a:buFont typeface="Arial" panose="020B0604020202020204" pitchFamily="34" charset="0"/>
              <a:buChar char="•"/>
              <a:defRPr/>
            </a:pPr>
            <a:r>
              <a:rPr lang="en-GB" altLang="en-US" sz="2000" dirty="0">
                <a:solidFill>
                  <a:schemeClr val="tx1"/>
                </a:solidFill>
                <a:latin typeface="Arial" pitchFamily="34" charset="0"/>
                <a:cs typeface="Arial" pitchFamily="34" charset="0"/>
              </a:rPr>
              <a:t>I want to challenge myself</a:t>
            </a:r>
          </a:p>
          <a:p>
            <a:pPr marL="285750" indent="-285750" eaLnBrk="1" fontAlgn="auto" hangingPunct="1">
              <a:lnSpc>
                <a:spcPct val="200000"/>
              </a:lnSpc>
              <a:spcBef>
                <a:spcPts val="0"/>
              </a:spcBef>
              <a:spcAft>
                <a:spcPts val="0"/>
              </a:spcAft>
              <a:buFont typeface="Arial" panose="020B0604020202020204" pitchFamily="34" charset="0"/>
              <a:buChar char="•"/>
              <a:defRPr/>
            </a:pPr>
            <a:r>
              <a:rPr lang="en-GB" altLang="en-US" sz="2000" dirty="0">
                <a:solidFill>
                  <a:schemeClr val="tx1"/>
                </a:solidFill>
                <a:latin typeface="Arial" pitchFamily="34" charset="0"/>
                <a:cs typeface="Arial" pitchFamily="34" charset="0"/>
              </a:rPr>
              <a:t>When I fail, I learn</a:t>
            </a:r>
          </a:p>
          <a:p>
            <a:pPr marL="285750" indent="-285750" eaLnBrk="1" fontAlgn="auto" hangingPunct="1">
              <a:lnSpc>
                <a:spcPct val="200000"/>
              </a:lnSpc>
              <a:spcBef>
                <a:spcPts val="0"/>
              </a:spcBef>
              <a:spcAft>
                <a:spcPts val="0"/>
              </a:spcAft>
              <a:buFont typeface="Arial" panose="020B0604020202020204" pitchFamily="34" charset="0"/>
              <a:buChar char="•"/>
              <a:defRPr/>
            </a:pPr>
            <a:r>
              <a:rPr lang="en-GB" altLang="en-US" sz="2000" dirty="0">
                <a:solidFill>
                  <a:schemeClr val="tx1"/>
                </a:solidFill>
                <a:latin typeface="Arial" pitchFamily="34" charset="0"/>
                <a:cs typeface="Arial" pitchFamily="34" charset="0"/>
              </a:rPr>
              <a:t>I learn from criticism and follow advice</a:t>
            </a:r>
          </a:p>
          <a:p>
            <a:pPr marL="285750" indent="-285750" eaLnBrk="1" fontAlgn="auto" hangingPunct="1">
              <a:lnSpc>
                <a:spcPct val="200000"/>
              </a:lnSpc>
              <a:spcBef>
                <a:spcPts val="0"/>
              </a:spcBef>
              <a:spcAft>
                <a:spcPts val="0"/>
              </a:spcAft>
              <a:buFont typeface="Arial" panose="020B0604020202020204" pitchFamily="34" charset="0"/>
              <a:buChar char="•"/>
              <a:defRPr/>
            </a:pPr>
            <a:r>
              <a:rPr lang="en-GB" altLang="en-US" sz="2000" dirty="0">
                <a:solidFill>
                  <a:schemeClr val="tx1"/>
                </a:solidFill>
                <a:latin typeface="Arial" pitchFamily="34" charset="0"/>
                <a:cs typeface="Arial" pitchFamily="34" charset="0"/>
              </a:rPr>
              <a:t>I like to be told that I’m trying hard</a:t>
            </a:r>
          </a:p>
          <a:p>
            <a:pPr marL="285750" indent="-285750" eaLnBrk="1" fontAlgn="auto" hangingPunct="1">
              <a:lnSpc>
                <a:spcPct val="200000"/>
              </a:lnSpc>
              <a:spcBef>
                <a:spcPts val="0"/>
              </a:spcBef>
              <a:spcAft>
                <a:spcPts val="0"/>
              </a:spcAft>
              <a:buFont typeface="Arial" panose="020B0604020202020204" pitchFamily="34" charset="0"/>
              <a:buChar char="•"/>
              <a:defRPr/>
            </a:pPr>
            <a:r>
              <a:rPr lang="en-GB" altLang="en-US" sz="2000" dirty="0">
                <a:solidFill>
                  <a:schemeClr val="tx1"/>
                </a:solidFill>
                <a:latin typeface="Arial" pitchFamily="34" charset="0"/>
                <a:cs typeface="Arial" pitchFamily="34" charset="0"/>
              </a:rPr>
              <a:t>If you succeed, I’m inspired</a:t>
            </a:r>
          </a:p>
          <a:p>
            <a:pPr marL="285750" indent="-285750" eaLnBrk="1" fontAlgn="auto" hangingPunct="1">
              <a:lnSpc>
                <a:spcPct val="200000"/>
              </a:lnSpc>
              <a:spcBef>
                <a:spcPts val="0"/>
              </a:spcBef>
              <a:spcAft>
                <a:spcPts val="0"/>
              </a:spcAft>
              <a:buFont typeface="Arial" panose="020B0604020202020204" pitchFamily="34" charset="0"/>
              <a:buChar char="•"/>
              <a:defRPr/>
            </a:pPr>
            <a:r>
              <a:rPr lang="en-GB" altLang="en-US" sz="2000" dirty="0">
                <a:solidFill>
                  <a:schemeClr val="tx1"/>
                </a:solidFill>
                <a:latin typeface="Arial" pitchFamily="34" charset="0"/>
                <a:cs typeface="Arial" pitchFamily="34" charset="0"/>
              </a:rPr>
              <a:t>My effort and attitude determine everything</a:t>
            </a:r>
          </a:p>
          <a:p>
            <a:pPr algn="ctr" eaLnBrk="1" fontAlgn="auto" hangingPunct="1">
              <a:spcBef>
                <a:spcPts val="0"/>
              </a:spcBef>
              <a:spcAft>
                <a:spcPts val="0"/>
              </a:spcAft>
              <a:defRPr/>
            </a:pPr>
            <a:endParaRPr lang="en-GB" altLang="en-US" sz="3600" dirty="0">
              <a:solidFill>
                <a:schemeClr val="tx1"/>
              </a:solidFill>
              <a:latin typeface="BPreplay" panose="02000503000000020004" pitchFamily="50" charset="0"/>
              <a:cs typeface="Arial" panose="020B0604020202020204" pitchFamily="34" charset="0"/>
            </a:endParaRPr>
          </a:p>
          <a:p>
            <a:pPr eaLnBrk="1" fontAlgn="auto" hangingPunct="1">
              <a:spcBef>
                <a:spcPts val="0"/>
              </a:spcBef>
              <a:spcAft>
                <a:spcPts val="0"/>
              </a:spcAft>
              <a:defRPr/>
            </a:pPr>
            <a:endParaRPr lang="en-GB" altLang="en-US" sz="1600" dirty="0">
              <a:solidFill>
                <a:schemeClr val="tx1"/>
              </a:solidFill>
              <a:latin typeface="BPreplay" panose="02000503000000020004" pitchFamily="50" charset="0"/>
              <a:cs typeface="Arial" panose="020B0604020202020204" pitchFamily="34" charset="0"/>
            </a:endParaRPr>
          </a:p>
          <a:p>
            <a:pPr eaLnBrk="1" fontAlgn="auto" hangingPunct="1">
              <a:spcBef>
                <a:spcPts val="0"/>
              </a:spcBef>
              <a:spcAft>
                <a:spcPts val="0"/>
              </a:spcAft>
              <a:defRPr/>
            </a:pPr>
            <a:endParaRPr lang="en-GB" altLang="en-US" sz="1600" dirty="0">
              <a:solidFill>
                <a:schemeClr val="tx1"/>
              </a:solidFill>
              <a:latin typeface="BPreplay" panose="02000503000000020004" pitchFamily="50" charset="0"/>
              <a:cs typeface="Arial" panose="020B0604020202020204" pitchFamily="34" charset="0"/>
            </a:endParaRPr>
          </a:p>
          <a:p>
            <a:pPr eaLnBrk="1" fontAlgn="auto" hangingPunct="1">
              <a:spcBef>
                <a:spcPts val="0"/>
              </a:spcBef>
              <a:spcAft>
                <a:spcPts val="0"/>
              </a:spcAft>
              <a:defRPr/>
            </a:pPr>
            <a:endParaRPr lang="en-GB" altLang="en-US" sz="1600" dirty="0">
              <a:solidFill>
                <a:schemeClr val="tx1"/>
              </a:solidFill>
              <a:latin typeface="BPreplay" panose="02000503000000020004" pitchFamily="50" charset="0"/>
              <a:cs typeface="Arial" panose="020B0604020202020204" pitchFamily="34" charset="0"/>
            </a:endParaRPr>
          </a:p>
          <a:p>
            <a:pPr algn="ctr" eaLnBrk="1" fontAlgn="auto" hangingPunct="1">
              <a:spcBef>
                <a:spcPts val="0"/>
              </a:spcBef>
              <a:spcAft>
                <a:spcPts val="0"/>
              </a:spcAft>
              <a:defRPr/>
            </a:pPr>
            <a:endParaRPr lang="en-GB" altLang="en-US" sz="1600" dirty="0">
              <a:solidFill>
                <a:schemeClr val="tx1"/>
              </a:solidFill>
              <a:latin typeface="BPreplay" panose="02000503000000020004" pitchFamily="50" charset="0"/>
              <a:cs typeface="Arial" panose="020B0604020202020204" pitchFamily="34" charset="0"/>
            </a:endParaRPr>
          </a:p>
          <a:p>
            <a:pPr eaLnBrk="1" fontAlgn="auto" hangingPunct="1">
              <a:spcBef>
                <a:spcPts val="0"/>
              </a:spcBef>
              <a:spcAft>
                <a:spcPts val="0"/>
              </a:spcAft>
              <a:defRPr/>
            </a:pPr>
            <a:endParaRPr lang="en-GB" altLang="en-US" sz="1600" dirty="0">
              <a:solidFill>
                <a:schemeClr val="tx1"/>
              </a:solidFill>
              <a:latin typeface="BPreplay" panose="02000503000000020004" pitchFamily="50" charset="0"/>
              <a:cs typeface="Arial" panose="020B0604020202020204" pitchFamily="34" charset="0"/>
            </a:endParaRPr>
          </a:p>
          <a:p>
            <a:pPr eaLnBrk="1" fontAlgn="auto" hangingPunct="1">
              <a:spcBef>
                <a:spcPts val="0"/>
              </a:spcBef>
              <a:spcAft>
                <a:spcPts val="0"/>
              </a:spcAft>
              <a:defRPr/>
            </a:pPr>
            <a:endParaRPr lang="en-GB" altLang="en-US" sz="1600" dirty="0">
              <a:solidFill>
                <a:schemeClr val="tx1"/>
              </a:solidFill>
              <a:latin typeface="BPreplay" panose="02000503000000020004" pitchFamily="50" charset="0"/>
              <a:cs typeface="Arial" panose="020B0604020202020204" pitchFamily="34" charset="0"/>
            </a:endParaRPr>
          </a:p>
          <a:p>
            <a:pPr eaLnBrk="1" fontAlgn="auto" hangingPunct="1">
              <a:spcBef>
                <a:spcPts val="0"/>
              </a:spcBef>
              <a:spcAft>
                <a:spcPts val="0"/>
              </a:spcAft>
              <a:defRPr/>
            </a:pPr>
            <a:endParaRPr lang="en-GB" altLang="en-US" sz="1600" dirty="0">
              <a:solidFill>
                <a:schemeClr val="tx1"/>
              </a:solidFill>
              <a:latin typeface="BPreplay" panose="02000503000000020004" pitchFamily="50" charset="0"/>
              <a:cs typeface="Arial" panose="020B0604020202020204" pitchFamily="34" charset="0"/>
            </a:endParaRPr>
          </a:p>
          <a:p>
            <a:pPr algn="ctr" eaLnBrk="1" fontAlgn="auto" hangingPunct="1">
              <a:spcBef>
                <a:spcPts val="0"/>
              </a:spcBef>
              <a:spcAft>
                <a:spcPts val="0"/>
              </a:spcAft>
              <a:defRPr/>
            </a:pPr>
            <a:endParaRPr lang="en-GB" altLang="en-US" sz="3600" dirty="0">
              <a:solidFill>
                <a:schemeClr val="tx1"/>
              </a:solidFill>
              <a:latin typeface="BPreplay" panose="02000503000000020004" pitchFamily="50" charset="0"/>
              <a:cs typeface="Arial" panose="020B0604020202020204" pitchFamily="34" charset="0"/>
            </a:endParaRPr>
          </a:p>
          <a:p>
            <a:pPr algn="ctr" eaLnBrk="1" fontAlgn="auto" hangingPunct="1">
              <a:spcBef>
                <a:spcPts val="0"/>
              </a:spcBef>
              <a:spcAft>
                <a:spcPts val="0"/>
              </a:spcAft>
              <a:defRPr/>
            </a:pPr>
            <a:endParaRPr lang="en-GB" altLang="en-US" sz="2400" dirty="0">
              <a:solidFill>
                <a:schemeClr val="tx1"/>
              </a:solidFill>
              <a:latin typeface="ABeeZee" panose="02000000000000000000" pitchFamily="50" charset="0"/>
              <a:cs typeface="Arial" panose="020B0604020202020204" pitchFamily="34" charset="0"/>
            </a:endParaRPr>
          </a:p>
          <a:p>
            <a:pPr algn="ctr" eaLnBrk="1" fontAlgn="auto" hangingPunct="1">
              <a:spcBef>
                <a:spcPts val="0"/>
              </a:spcBef>
              <a:spcAft>
                <a:spcPts val="0"/>
              </a:spcAft>
              <a:defRPr/>
            </a:pPr>
            <a:endParaRPr lang="en-GB" dirty="0"/>
          </a:p>
        </p:txBody>
      </p:sp>
      <p:pic>
        <p:nvPicPr>
          <p:cNvPr id="3" name="Picture 2" descr="growth-mindset-re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8230" y="2072640"/>
            <a:ext cx="4302845" cy="4263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7526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1074" y="176704"/>
            <a:ext cx="11305408" cy="830997"/>
          </a:xfrm>
          <a:prstGeom prst="rect">
            <a:avLst/>
          </a:prstGeom>
          <a:noFill/>
        </p:spPr>
        <p:txBody>
          <a:bodyPr wrap="square">
            <a:spAutoFit/>
          </a:bodyPr>
          <a:lstStyle/>
          <a:p>
            <a:pPr algn="ctr">
              <a:defRPr/>
            </a:pPr>
            <a:r>
              <a:rPr lang="en-GB" sz="2400" b="1" dirty="0">
                <a:latin typeface="Arial" pitchFamily="34" charset="0"/>
                <a:cs typeface="Arial" pitchFamily="34" charset="0"/>
              </a:rPr>
              <a:t>Promoting a growth </a:t>
            </a:r>
            <a:r>
              <a:rPr lang="en-GB" sz="2400" b="1" dirty="0" err="1">
                <a:latin typeface="Arial" pitchFamily="34" charset="0"/>
                <a:cs typeface="Arial" pitchFamily="34" charset="0"/>
              </a:rPr>
              <a:t>mindset</a:t>
            </a:r>
            <a:r>
              <a:rPr lang="en-GB" sz="2400" b="1" dirty="0">
                <a:latin typeface="Arial" pitchFamily="34" charset="0"/>
                <a:cs typeface="Arial" pitchFamily="34" charset="0"/>
              </a:rPr>
              <a:t> at home through observations, asking questions or making comments.</a:t>
            </a:r>
          </a:p>
        </p:txBody>
      </p:sp>
      <p:sp>
        <p:nvSpPr>
          <p:cNvPr id="50179" name="TextBox 2"/>
          <p:cNvSpPr txBox="1">
            <a:spLocks noChangeArrowheads="1"/>
          </p:cNvSpPr>
          <p:nvPr/>
        </p:nvSpPr>
        <p:spPr bwMode="auto">
          <a:xfrm>
            <a:off x="361074" y="1122034"/>
            <a:ext cx="11589188" cy="597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en-GB" altLang="en-US" sz="1800" dirty="0"/>
              <a:t>Tell me about it.</a:t>
            </a:r>
          </a:p>
          <a:p>
            <a:pPr>
              <a:spcBef>
                <a:spcPct val="0"/>
              </a:spcBef>
            </a:pPr>
            <a:r>
              <a:rPr lang="en-GB" altLang="en-US" sz="1800" dirty="0"/>
              <a:t>Show me more.</a:t>
            </a:r>
          </a:p>
          <a:p>
            <a:pPr>
              <a:spcBef>
                <a:spcPct val="0"/>
              </a:spcBef>
            </a:pPr>
            <a:r>
              <a:rPr lang="en-GB" altLang="en-US" sz="1800" dirty="0"/>
              <a:t>How did you do that? </a:t>
            </a:r>
          </a:p>
          <a:p>
            <a:pPr>
              <a:spcBef>
                <a:spcPct val="0"/>
              </a:spcBef>
            </a:pPr>
            <a:r>
              <a:rPr lang="en-GB" altLang="en-US" sz="1800" dirty="0"/>
              <a:t>How did you figure that out? </a:t>
            </a:r>
          </a:p>
          <a:p>
            <a:pPr>
              <a:spcBef>
                <a:spcPct val="0"/>
              </a:spcBef>
            </a:pPr>
            <a:r>
              <a:rPr lang="en-GB" altLang="en-US" sz="1800" dirty="0"/>
              <a:t>How many ways did you try before it turned out the way you wanted? </a:t>
            </a:r>
          </a:p>
          <a:p>
            <a:pPr>
              <a:spcBef>
                <a:spcPct val="0"/>
              </a:spcBef>
            </a:pPr>
            <a:r>
              <a:rPr lang="en-GB" altLang="en-US" sz="1800" dirty="0"/>
              <a:t>Are you pleased with it? </a:t>
            </a:r>
          </a:p>
          <a:p>
            <a:pPr>
              <a:spcBef>
                <a:spcPct val="0"/>
              </a:spcBef>
            </a:pPr>
            <a:r>
              <a:rPr lang="en-GB" altLang="en-US" sz="1800" dirty="0"/>
              <a:t>What do you think will happen if? </a:t>
            </a:r>
          </a:p>
          <a:p>
            <a:pPr>
              <a:buFont typeface="Arial" panose="020B0604020202020204" pitchFamily="34" charset="0"/>
              <a:buChar char="•"/>
              <a:defRPr/>
            </a:pPr>
            <a:r>
              <a:rPr lang="en-GB" sz="1800" dirty="0"/>
              <a:t>You did it! </a:t>
            </a:r>
          </a:p>
          <a:p>
            <a:pPr>
              <a:buFont typeface="Arial" panose="020B0604020202020204" pitchFamily="34" charset="0"/>
              <a:buChar char="•"/>
              <a:defRPr/>
            </a:pPr>
            <a:r>
              <a:rPr lang="en-GB" sz="1800" dirty="0"/>
              <a:t>You put your own shoes on.</a:t>
            </a:r>
          </a:p>
          <a:p>
            <a:pPr>
              <a:buFont typeface="Arial" panose="020B0604020202020204" pitchFamily="34" charset="0"/>
              <a:buChar char="•"/>
              <a:defRPr/>
            </a:pPr>
            <a:r>
              <a:rPr lang="en-GB" sz="1800" dirty="0"/>
              <a:t>Your brother gave you a huge smile when you shared the bricks.. </a:t>
            </a:r>
          </a:p>
          <a:p>
            <a:pPr>
              <a:buFont typeface="Arial" panose="020B0604020202020204" pitchFamily="34" charset="0"/>
              <a:buChar char="•"/>
              <a:defRPr/>
            </a:pPr>
            <a:r>
              <a:rPr lang="en-GB" sz="1800" dirty="0"/>
              <a:t>You have added lots of detail to the faces.</a:t>
            </a:r>
          </a:p>
          <a:p>
            <a:pPr>
              <a:buFont typeface="Arial" panose="020B0604020202020204" pitchFamily="34" charset="0"/>
              <a:buChar char="•"/>
              <a:defRPr/>
            </a:pPr>
            <a:r>
              <a:rPr lang="en-GB" sz="1800" dirty="0"/>
              <a:t>I noticed you are getting better at dribbling the ball. I remember when you couldn’t do that </a:t>
            </a:r>
            <a:r>
              <a:rPr lang="en-GB" sz="1800" dirty="0">
                <a:solidFill>
                  <a:schemeClr val="accent2"/>
                </a:solidFill>
              </a:rPr>
              <a:t>yet</a:t>
            </a:r>
            <a:r>
              <a:rPr lang="en-GB" sz="1800" dirty="0"/>
              <a:t>.</a:t>
            </a:r>
          </a:p>
          <a:p>
            <a:pPr>
              <a:buFont typeface="Arial" panose="020B0604020202020204" pitchFamily="34" charset="0"/>
              <a:buChar char="•"/>
              <a:defRPr/>
            </a:pPr>
            <a:r>
              <a:rPr lang="en-GB" sz="1800" dirty="0"/>
              <a:t> You worked out a way to share and play together. </a:t>
            </a:r>
          </a:p>
          <a:p>
            <a:pPr>
              <a:defRPr/>
            </a:pPr>
            <a:r>
              <a:rPr lang="en-GB" sz="1800" dirty="0">
                <a:solidFill>
                  <a:srgbClr val="FF0000"/>
                </a:solidFill>
              </a:rPr>
              <a:t>Have learning conversations…………….</a:t>
            </a:r>
          </a:p>
          <a:p>
            <a:pPr>
              <a:defRPr/>
            </a:pPr>
            <a:r>
              <a:rPr lang="en-GB" sz="1800" dirty="0"/>
              <a:t>Share what they’ve learned that day. </a:t>
            </a:r>
          </a:p>
          <a:p>
            <a:pPr>
              <a:defRPr/>
            </a:pPr>
            <a:r>
              <a:rPr lang="en-GB" sz="1800" dirty="0"/>
              <a:t>What did you practice today at football? </a:t>
            </a:r>
          </a:p>
          <a:p>
            <a:pPr>
              <a:defRPr/>
            </a:pPr>
            <a:r>
              <a:rPr lang="en-GB" sz="1800" dirty="0"/>
              <a:t>What did you learn today in Maths?</a:t>
            </a:r>
          </a:p>
          <a:p>
            <a:pPr>
              <a:spcBef>
                <a:spcPct val="0"/>
              </a:spcBef>
            </a:pPr>
            <a:endParaRPr lang="en-GB" altLang="en-US" sz="2000" dirty="0"/>
          </a:p>
          <a:p>
            <a:pPr>
              <a:spcBef>
                <a:spcPct val="0"/>
              </a:spcBef>
            </a:pPr>
            <a:endParaRPr lang="en-GB" altLang="en-US" sz="2000" dirty="0"/>
          </a:p>
        </p:txBody>
      </p:sp>
    </p:spTree>
    <p:extLst>
      <p:ext uri="{BB962C8B-B14F-4D97-AF65-F5344CB8AC3E}">
        <p14:creationId xmlns:p14="http://schemas.microsoft.com/office/powerpoint/2010/main" val="4035950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nvSpPr>
        <p:spPr bwMode="auto">
          <a:xfrm>
            <a:off x="504498" y="201011"/>
            <a:ext cx="11256578"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9250" indent="-349250" algn="l" rtl="0" eaLnBrk="0" fontAlgn="base" hangingPunct="0">
              <a:spcBef>
                <a:spcPts val="2000"/>
              </a:spcBef>
              <a:spcAft>
                <a:spcPct val="0"/>
              </a:spcAft>
              <a:buClr>
                <a:srgbClr val="6FB7D7"/>
              </a:buClr>
              <a:buSzPct val="110000"/>
              <a:buFont typeface="Wingdings 2" panose="05020102010507070707" pitchFamily="18" charset="2"/>
              <a:buChar char=""/>
              <a:defRPr sz="2400" kern="1200">
                <a:solidFill>
                  <a:srgbClr val="595959"/>
                </a:solidFill>
                <a:latin typeface="+mn-lt"/>
                <a:ea typeface="+mn-ea"/>
                <a:cs typeface="+mn-cs"/>
              </a:defRPr>
            </a:lvl1pPr>
            <a:lvl2pPr marL="685800" indent="-336550" algn="l" rtl="0" eaLnBrk="0" fontAlgn="base" hangingPunct="0">
              <a:spcBef>
                <a:spcPts val="600"/>
              </a:spcBef>
              <a:spcAft>
                <a:spcPct val="0"/>
              </a:spcAft>
              <a:buClr>
                <a:srgbClr val="215D77"/>
              </a:buClr>
              <a:buSzPct val="110000"/>
              <a:buFont typeface="Wingdings 2" panose="05020102010507070707" pitchFamily="18" charset="2"/>
              <a:buChar char=""/>
              <a:defRPr sz="2200" kern="1200">
                <a:solidFill>
                  <a:srgbClr val="595959"/>
                </a:solidFill>
                <a:latin typeface="+mn-lt"/>
                <a:ea typeface="+mn-ea"/>
                <a:cs typeface="+mn-cs"/>
              </a:defRPr>
            </a:lvl2pPr>
            <a:lvl3pPr marL="968375" indent="-282575" algn="l" rtl="0" eaLnBrk="0" fontAlgn="base" hangingPunct="0">
              <a:spcBef>
                <a:spcPts val="600"/>
              </a:spcBef>
              <a:spcAft>
                <a:spcPct val="0"/>
              </a:spcAft>
              <a:buClr>
                <a:srgbClr val="6FB7D7"/>
              </a:buClr>
              <a:buSzPct val="110000"/>
              <a:buFont typeface="Wingdings 2" panose="05020102010507070707" pitchFamily="18" charset="2"/>
              <a:buChar char=""/>
              <a:defRPr sz="2000" kern="1200">
                <a:solidFill>
                  <a:srgbClr val="595959"/>
                </a:solidFill>
                <a:latin typeface="+mn-lt"/>
                <a:ea typeface="+mn-ea"/>
                <a:cs typeface="+mn-cs"/>
              </a:defRPr>
            </a:lvl3pPr>
            <a:lvl4pPr marL="1263650" indent="-295275" algn="l" rtl="0" eaLnBrk="0" fontAlgn="base" hangingPunct="0">
              <a:spcBef>
                <a:spcPts val="600"/>
              </a:spcBef>
              <a:spcAft>
                <a:spcPct val="0"/>
              </a:spcAft>
              <a:buClr>
                <a:srgbClr val="215D77"/>
              </a:buClr>
              <a:buSzPct val="110000"/>
              <a:buFont typeface="Wingdings 2" panose="05020102010507070707" pitchFamily="18" charset="2"/>
              <a:buChar char=""/>
              <a:defRPr kern="1200">
                <a:solidFill>
                  <a:srgbClr val="595959"/>
                </a:solidFill>
                <a:latin typeface="+mn-lt"/>
                <a:ea typeface="+mn-ea"/>
                <a:cs typeface="+mn-cs"/>
              </a:defRPr>
            </a:lvl4pPr>
            <a:lvl5pPr marL="1546225" indent="-282575" algn="l" rtl="0" eaLnBrk="0" fontAlgn="base" hangingPunct="0">
              <a:spcBef>
                <a:spcPts val="600"/>
              </a:spcBef>
              <a:spcAft>
                <a:spcPct val="0"/>
              </a:spcAft>
              <a:buClr>
                <a:srgbClr val="6FB7D7"/>
              </a:buClr>
              <a:buSzPct val="110000"/>
              <a:buFont typeface="Wingdings 2" panose="05020102010507070707" pitchFamily="18" charset="2"/>
              <a:buChar char=""/>
              <a:defRPr kern="1200">
                <a:solidFill>
                  <a:srgbClr val="595959"/>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gn="ctr" eaLnBrk="1" fontAlgn="auto" hangingPunct="1">
              <a:spcAft>
                <a:spcPts val="0"/>
              </a:spcAft>
              <a:buClr>
                <a:schemeClr val="accent1">
                  <a:lumMod val="60000"/>
                  <a:lumOff val="40000"/>
                </a:schemeClr>
              </a:buClr>
              <a:buNone/>
              <a:defRPr/>
            </a:pPr>
            <a:r>
              <a:rPr lang="en-GB" sz="3200" u="sng" dirty="0">
                <a:solidFill>
                  <a:schemeClr val="accent6">
                    <a:lumMod val="75000"/>
                  </a:schemeClr>
                </a:solidFill>
                <a:latin typeface="Arial" pitchFamily="34" charset="0"/>
                <a:cs typeface="Arial" pitchFamily="34" charset="0"/>
              </a:rPr>
              <a:t>Risk Taking and Making Mistakes</a:t>
            </a:r>
          </a:p>
          <a:p>
            <a:pPr marL="0" indent="0" eaLnBrk="1" fontAlgn="auto" hangingPunct="1">
              <a:spcAft>
                <a:spcPts val="0"/>
              </a:spcAft>
              <a:buClr>
                <a:schemeClr val="accent1">
                  <a:lumMod val="60000"/>
                  <a:lumOff val="40000"/>
                </a:schemeClr>
              </a:buClr>
              <a:buNone/>
              <a:defRPr/>
            </a:pPr>
            <a:r>
              <a:rPr lang="en-GB" sz="2100" dirty="0">
                <a:solidFill>
                  <a:schemeClr val="tx1"/>
                </a:solidFill>
                <a:latin typeface="Arial" pitchFamily="34" charset="0"/>
                <a:cs typeface="Arial" pitchFamily="34" charset="0"/>
              </a:rPr>
              <a:t>One area we are promoting highly is emotional resilience and the ability to learn from mistakes and to take a risk. Many children have a fear of failure and getting it wrong, which inhibits learning and independence. </a:t>
            </a:r>
          </a:p>
          <a:p>
            <a:pPr marL="0" indent="0" eaLnBrk="1" fontAlgn="auto" hangingPunct="1">
              <a:spcAft>
                <a:spcPts val="0"/>
              </a:spcAft>
              <a:buClr>
                <a:schemeClr val="accent1">
                  <a:lumMod val="60000"/>
                  <a:lumOff val="40000"/>
                </a:schemeClr>
              </a:buClr>
              <a:buNone/>
              <a:defRPr/>
            </a:pPr>
            <a:endParaRPr lang="en-GB" sz="2100" dirty="0">
              <a:solidFill>
                <a:schemeClr val="tx1"/>
              </a:solidFill>
              <a:latin typeface="Arial" pitchFamily="34" charset="0"/>
              <a:cs typeface="Arial" pitchFamily="34" charset="0"/>
            </a:endParaRPr>
          </a:p>
          <a:p>
            <a:pPr marL="0" indent="0" eaLnBrk="1" fontAlgn="auto" hangingPunct="1">
              <a:spcAft>
                <a:spcPts val="0"/>
              </a:spcAft>
              <a:buClr>
                <a:schemeClr val="accent1">
                  <a:lumMod val="60000"/>
                  <a:lumOff val="40000"/>
                </a:schemeClr>
              </a:buClr>
              <a:buNone/>
              <a:defRPr/>
            </a:pPr>
            <a:r>
              <a:rPr lang="en-GB" sz="2100" dirty="0">
                <a:solidFill>
                  <a:schemeClr val="tx1"/>
                </a:solidFill>
                <a:latin typeface="Arial" pitchFamily="34" charset="0"/>
                <a:cs typeface="Arial" pitchFamily="34" charset="0"/>
              </a:rPr>
              <a:t>Through the growth </a:t>
            </a:r>
            <a:r>
              <a:rPr lang="en-GB" sz="2100" dirty="0" err="1">
                <a:solidFill>
                  <a:schemeClr val="tx1"/>
                </a:solidFill>
                <a:latin typeface="Arial" pitchFamily="34" charset="0"/>
                <a:cs typeface="Arial" pitchFamily="34" charset="0"/>
              </a:rPr>
              <a:t>mindset</a:t>
            </a:r>
            <a:r>
              <a:rPr lang="en-GB" sz="2100" dirty="0">
                <a:solidFill>
                  <a:schemeClr val="tx1"/>
                </a:solidFill>
                <a:latin typeface="Arial" pitchFamily="34" charset="0"/>
                <a:cs typeface="Arial" pitchFamily="34" charset="0"/>
              </a:rPr>
              <a:t> language we are:-  </a:t>
            </a:r>
            <a:endParaRPr lang="en-US" sz="2100" dirty="0">
              <a:solidFill>
                <a:schemeClr val="tx1"/>
              </a:solidFill>
              <a:latin typeface="Arial" pitchFamily="34" charset="0"/>
              <a:cs typeface="Arial" pitchFamily="34" charset="0"/>
            </a:endParaRPr>
          </a:p>
          <a:p>
            <a:pPr marL="0" indent="0" eaLnBrk="1" fontAlgn="auto" hangingPunct="1">
              <a:spcAft>
                <a:spcPts val="0"/>
              </a:spcAft>
              <a:buClr>
                <a:schemeClr val="accent1">
                  <a:lumMod val="60000"/>
                  <a:lumOff val="40000"/>
                </a:schemeClr>
              </a:buClr>
              <a:buNone/>
              <a:defRPr/>
            </a:pPr>
            <a:r>
              <a:rPr lang="en-US" sz="2100" dirty="0">
                <a:solidFill>
                  <a:schemeClr val="tx1"/>
                </a:solidFill>
                <a:latin typeface="Arial" pitchFamily="34" charset="0"/>
                <a:cs typeface="Arial" pitchFamily="34" charset="0"/>
              </a:rPr>
              <a:t>- Encouraging children to take on a challenge which means children </a:t>
            </a:r>
            <a:r>
              <a:rPr lang="en-US" sz="2100" dirty="0">
                <a:solidFill>
                  <a:schemeClr val="accent6">
                    <a:lumMod val="75000"/>
                  </a:schemeClr>
                </a:solidFill>
                <a:latin typeface="Arial" pitchFamily="34" charset="0"/>
                <a:cs typeface="Arial" pitchFamily="34" charset="0"/>
              </a:rPr>
              <a:t>risk</a:t>
            </a:r>
            <a:r>
              <a:rPr lang="en-US" sz="2100" dirty="0">
                <a:solidFill>
                  <a:schemeClr val="tx1"/>
                </a:solidFill>
                <a:latin typeface="Arial" pitchFamily="34" charset="0"/>
                <a:cs typeface="Arial" pitchFamily="34" charset="0"/>
              </a:rPr>
              <a:t> getting stuck and making mistakes.</a:t>
            </a:r>
          </a:p>
          <a:p>
            <a:pPr marL="0" indent="0" eaLnBrk="1" fontAlgn="auto" hangingPunct="1">
              <a:spcAft>
                <a:spcPts val="0"/>
              </a:spcAft>
              <a:buClr>
                <a:schemeClr val="accent1">
                  <a:lumMod val="60000"/>
                  <a:lumOff val="40000"/>
                </a:schemeClr>
              </a:buClr>
              <a:buNone/>
              <a:defRPr/>
            </a:pPr>
            <a:endParaRPr lang="en-GB" dirty="0">
              <a:solidFill>
                <a:schemeClr val="tx1">
                  <a:lumMod val="65000"/>
                  <a:lumOff val="35000"/>
                </a:schemeClr>
              </a:solidFill>
              <a:latin typeface="Times New Roman" charset="0"/>
            </a:endParaRPr>
          </a:p>
          <a:p>
            <a:pPr marL="0" indent="0" eaLnBrk="1" fontAlgn="auto" hangingPunct="1">
              <a:spcAft>
                <a:spcPts val="0"/>
              </a:spcAft>
              <a:buClr>
                <a:schemeClr val="accent1">
                  <a:lumMod val="60000"/>
                  <a:lumOff val="40000"/>
                </a:schemeClr>
              </a:buClr>
              <a:buNone/>
              <a:defRPr/>
            </a:pPr>
            <a:endParaRPr lang="en-US" dirty="0">
              <a:solidFill>
                <a:schemeClr val="tx1">
                  <a:lumMod val="65000"/>
                  <a:lumOff val="35000"/>
                </a:schemeClr>
              </a:solidFill>
              <a:latin typeface="Times New Roman" charset="0"/>
            </a:endParaRPr>
          </a:p>
        </p:txBody>
      </p:sp>
      <p:sp>
        <p:nvSpPr>
          <p:cNvPr id="3" name="Rectangle 2"/>
          <p:cNvSpPr/>
          <p:nvPr/>
        </p:nvSpPr>
        <p:spPr>
          <a:xfrm>
            <a:off x="1182414" y="4131229"/>
            <a:ext cx="9396247" cy="1754326"/>
          </a:xfrm>
          <a:prstGeom prst="rect">
            <a:avLst/>
          </a:prstGeom>
        </p:spPr>
        <p:txBody>
          <a:bodyPr wrap="square">
            <a:spAutoFit/>
          </a:bodyPr>
          <a:lstStyle/>
          <a:p>
            <a:pPr algn="ctr"/>
            <a:endParaRPr lang="en-GB" altLang="en-US" sz="3600" dirty="0">
              <a:latin typeface="Arial Black" panose="020B0A04020102020204" pitchFamily="34" charset="0"/>
              <a:ea typeface="Microsoft Yi Baiti" panose="03000500000000000000" pitchFamily="66" charset="0"/>
            </a:endParaRPr>
          </a:p>
          <a:p>
            <a:pPr algn="ctr"/>
            <a:r>
              <a:rPr lang="en-GB" altLang="en-US" sz="3600" dirty="0" err="1">
                <a:latin typeface="Arial Black" panose="020B0A04020102020204" pitchFamily="34" charset="0"/>
                <a:ea typeface="Microsoft Yi Baiti" panose="03000500000000000000" pitchFamily="66" charset="0"/>
              </a:rPr>
              <a:t>FAlL</a:t>
            </a:r>
            <a:endParaRPr lang="en-GB" altLang="en-US" sz="3600" dirty="0">
              <a:latin typeface="Arial Black" panose="020B0A04020102020204" pitchFamily="34" charset="0"/>
              <a:ea typeface="Microsoft Yi Baiti" panose="03000500000000000000" pitchFamily="66" charset="0"/>
            </a:endParaRPr>
          </a:p>
          <a:p>
            <a:pPr algn="ctr"/>
            <a:r>
              <a:rPr lang="en-GB" altLang="en-US" sz="3600" dirty="0">
                <a:latin typeface="Arial Black" panose="020B0A04020102020204" pitchFamily="34" charset="0"/>
                <a:ea typeface="Microsoft Yi Baiti" panose="03000500000000000000" pitchFamily="66" charset="0"/>
              </a:rPr>
              <a:t> </a:t>
            </a:r>
            <a:r>
              <a:rPr lang="en-GB" altLang="en-US" sz="3600" dirty="0">
                <a:solidFill>
                  <a:srgbClr val="FF0000"/>
                </a:solidFill>
                <a:latin typeface="Arial Black" panose="020B0A04020102020204" pitchFamily="34" charset="0"/>
                <a:ea typeface="Microsoft Yi Baiti" panose="03000500000000000000" pitchFamily="66" charset="0"/>
              </a:rPr>
              <a:t>F</a:t>
            </a:r>
            <a:r>
              <a:rPr lang="en-GB" altLang="en-US" sz="3600" dirty="0">
                <a:latin typeface="Arial Black" panose="020B0A04020102020204" pitchFamily="34" charset="0"/>
                <a:ea typeface="Microsoft Yi Baiti" panose="03000500000000000000" pitchFamily="66" charset="0"/>
              </a:rPr>
              <a:t>irst      </a:t>
            </a:r>
            <a:r>
              <a:rPr lang="en-GB" altLang="en-US" sz="3600" dirty="0">
                <a:solidFill>
                  <a:srgbClr val="FF0000"/>
                </a:solidFill>
                <a:latin typeface="Arial Black" panose="020B0A04020102020204" pitchFamily="34" charset="0"/>
                <a:ea typeface="Microsoft Yi Baiti" panose="03000500000000000000" pitchFamily="66" charset="0"/>
              </a:rPr>
              <a:t>A</a:t>
            </a:r>
            <a:r>
              <a:rPr lang="en-GB" altLang="en-US" sz="3600" dirty="0">
                <a:latin typeface="Arial Black" panose="020B0A04020102020204" pitchFamily="34" charset="0"/>
                <a:ea typeface="Microsoft Yi Baiti" panose="03000500000000000000" pitchFamily="66" charset="0"/>
              </a:rPr>
              <a:t>ttempt      </a:t>
            </a:r>
            <a:r>
              <a:rPr lang="en-GB" altLang="en-US" sz="3600" dirty="0">
                <a:solidFill>
                  <a:srgbClr val="FF0000"/>
                </a:solidFill>
                <a:latin typeface="Arial Black" panose="020B0A04020102020204" pitchFamily="34" charset="0"/>
                <a:ea typeface="Microsoft Yi Baiti" panose="03000500000000000000" pitchFamily="66" charset="0"/>
              </a:rPr>
              <a:t>I</a:t>
            </a:r>
            <a:r>
              <a:rPr lang="en-GB" altLang="en-US" sz="3600" dirty="0">
                <a:latin typeface="Arial Black" panose="020B0A04020102020204" pitchFamily="34" charset="0"/>
                <a:ea typeface="Microsoft Yi Baiti" panose="03000500000000000000" pitchFamily="66" charset="0"/>
              </a:rPr>
              <a:t>n      </a:t>
            </a:r>
            <a:r>
              <a:rPr lang="en-GB" altLang="en-US" sz="3600" dirty="0">
                <a:solidFill>
                  <a:srgbClr val="FF0000"/>
                </a:solidFill>
                <a:latin typeface="Arial Black" panose="020B0A04020102020204" pitchFamily="34" charset="0"/>
                <a:ea typeface="Microsoft Yi Baiti" panose="03000500000000000000" pitchFamily="66" charset="0"/>
              </a:rPr>
              <a:t>L</a:t>
            </a:r>
            <a:r>
              <a:rPr lang="en-GB" altLang="en-US" sz="3600" dirty="0">
                <a:latin typeface="Arial Black" panose="020B0A04020102020204" pitchFamily="34" charset="0"/>
                <a:ea typeface="Microsoft Yi Baiti" panose="03000500000000000000" pitchFamily="66" charset="0"/>
              </a:rPr>
              <a:t>earning</a:t>
            </a:r>
          </a:p>
        </p:txBody>
      </p:sp>
    </p:spTree>
    <p:extLst>
      <p:ext uri="{BB962C8B-B14F-4D97-AF65-F5344CB8AC3E}">
        <p14:creationId xmlns:p14="http://schemas.microsoft.com/office/powerpoint/2010/main" val="773057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There is a difference between not knowing and not knowing yet --- Follow My Math Quotes Board: http://www.pinterest.com/mathfilefolder/math-quotes/  for more inspiring #MathQuotes #Ma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9764" y="4137660"/>
            <a:ext cx="4045960" cy="2598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77917" y="58847"/>
            <a:ext cx="10852821" cy="4462760"/>
          </a:xfrm>
          <a:prstGeom prst="rect">
            <a:avLst/>
          </a:prstGeom>
        </p:spPr>
        <p:txBody>
          <a:bodyPr wrap="square">
            <a:spAutoFit/>
          </a:bodyPr>
          <a:lstStyle/>
          <a:p>
            <a:pPr algn="ctr"/>
            <a:r>
              <a:rPr lang="en-GB" altLang="en-US" sz="2800" dirty="0">
                <a:latin typeface="Arial" pitchFamily="34" charset="0"/>
                <a:cs typeface="Arial" pitchFamily="34" charset="0"/>
              </a:rPr>
              <a:t>We are promoting with the children that </a:t>
            </a:r>
            <a:r>
              <a:rPr lang="en-GB" altLang="en-US" sz="2800" dirty="0">
                <a:solidFill>
                  <a:schemeClr val="accent2"/>
                </a:solidFill>
                <a:latin typeface="Arial" pitchFamily="34" charset="0"/>
                <a:cs typeface="Arial" pitchFamily="34" charset="0"/>
              </a:rPr>
              <a:t>Mistakes are Awesome!</a:t>
            </a:r>
          </a:p>
          <a:p>
            <a:endParaRPr lang="en-GB" altLang="en-US" sz="2000" dirty="0">
              <a:latin typeface="Arial" pitchFamily="34" charset="0"/>
              <a:cs typeface="Arial" pitchFamily="34" charset="0"/>
            </a:endParaRPr>
          </a:p>
          <a:p>
            <a:pPr algn="ctr"/>
            <a:r>
              <a:rPr lang="en-GB" altLang="en-US" sz="2000" b="1" dirty="0">
                <a:latin typeface="Arial" pitchFamily="34" charset="0"/>
                <a:cs typeface="Arial" pitchFamily="34" charset="0"/>
              </a:rPr>
              <a:t>‘The only real mistake is the one from which we learn nothing.’ Henry Ford</a:t>
            </a:r>
          </a:p>
          <a:p>
            <a:endParaRPr lang="en-GB" altLang="en-US" sz="2000" dirty="0">
              <a:solidFill>
                <a:schemeClr val="accent2"/>
              </a:solidFill>
              <a:latin typeface="Arial" pitchFamily="34" charset="0"/>
              <a:cs typeface="Arial" pitchFamily="34" charset="0"/>
            </a:endParaRPr>
          </a:p>
          <a:p>
            <a:pPr algn="ctr"/>
            <a:r>
              <a:rPr lang="en-GB" altLang="en-US" sz="2000" dirty="0">
                <a:solidFill>
                  <a:schemeClr val="accent2"/>
                </a:solidFill>
                <a:latin typeface="Arial" pitchFamily="34" charset="0"/>
                <a:cs typeface="Arial" pitchFamily="34" charset="0"/>
              </a:rPr>
              <a:t>Ask questions:-  What was the mistake?, Why was it useful?, What did you learn from it?</a:t>
            </a:r>
          </a:p>
          <a:p>
            <a:pPr algn="ctr"/>
            <a:endParaRPr lang="en-GB" altLang="en-US" sz="2000" dirty="0">
              <a:latin typeface="Arial" pitchFamily="34" charset="0"/>
              <a:cs typeface="Arial" pitchFamily="34" charset="0"/>
            </a:endParaRPr>
          </a:p>
          <a:p>
            <a:pPr algn="ctr"/>
            <a:r>
              <a:rPr lang="en-GB" altLang="en-US" sz="2000" dirty="0">
                <a:latin typeface="Arial" pitchFamily="34" charset="0"/>
                <a:cs typeface="Arial" pitchFamily="34" charset="0"/>
              </a:rPr>
              <a:t>Encourage children to use the word ‘</a:t>
            </a:r>
            <a:r>
              <a:rPr lang="en-GB" altLang="en-US" sz="2000" dirty="0">
                <a:solidFill>
                  <a:srgbClr val="FF0000"/>
                </a:solidFill>
                <a:latin typeface="Arial" pitchFamily="34" charset="0"/>
                <a:cs typeface="Arial" pitchFamily="34" charset="0"/>
              </a:rPr>
              <a:t>YET</a:t>
            </a:r>
            <a:r>
              <a:rPr lang="en-GB" altLang="en-US" sz="2000" dirty="0">
                <a:latin typeface="Arial" pitchFamily="34" charset="0"/>
                <a:cs typeface="Arial" pitchFamily="34" charset="0"/>
              </a:rPr>
              <a:t>’</a:t>
            </a:r>
          </a:p>
          <a:p>
            <a:pPr algn="ctr"/>
            <a:r>
              <a:rPr lang="en-GB" altLang="en-US" sz="2000" dirty="0">
                <a:latin typeface="Arial" pitchFamily="34" charset="0"/>
                <a:cs typeface="Arial" pitchFamily="34" charset="0"/>
              </a:rPr>
              <a:t>Using the word </a:t>
            </a:r>
            <a:r>
              <a:rPr lang="en-GB" altLang="en-US" sz="2000" dirty="0">
                <a:solidFill>
                  <a:schemeClr val="accent2"/>
                </a:solidFill>
                <a:latin typeface="Arial" pitchFamily="34" charset="0"/>
                <a:cs typeface="Arial" pitchFamily="34" charset="0"/>
              </a:rPr>
              <a:t>‘YET’ </a:t>
            </a:r>
            <a:r>
              <a:rPr lang="en-GB" altLang="en-US" sz="2000" dirty="0">
                <a:latin typeface="Arial" pitchFamily="34" charset="0"/>
                <a:cs typeface="Arial" pitchFamily="34" charset="0"/>
              </a:rPr>
              <a:t>gives confidence in what they can do but the encouragement to persist. It reinforces that success is possible through effort, different study strategies and resilience.</a:t>
            </a:r>
          </a:p>
          <a:p>
            <a:pPr algn="ctr"/>
            <a:endParaRPr lang="en-GB" altLang="en-US" sz="2000" dirty="0">
              <a:latin typeface="Arial" pitchFamily="34" charset="0"/>
              <a:cs typeface="Arial" pitchFamily="34" charset="0"/>
            </a:endParaRPr>
          </a:p>
          <a:p>
            <a:pPr algn="ctr"/>
            <a:r>
              <a:rPr lang="en-GB" altLang="en-US" sz="2000" dirty="0">
                <a:latin typeface="Arial" pitchFamily="34" charset="0"/>
                <a:cs typeface="Arial" pitchFamily="34" charset="0"/>
              </a:rPr>
              <a:t>I‘m not good at my times tables……</a:t>
            </a:r>
            <a:r>
              <a:rPr lang="en-GB" altLang="en-US" sz="2000" dirty="0">
                <a:solidFill>
                  <a:schemeClr val="accent2"/>
                </a:solidFill>
                <a:latin typeface="Arial" pitchFamily="34" charset="0"/>
                <a:cs typeface="Arial" pitchFamily="34" charset="0"/>
              </a:rPr>
              <a:t>YET</a:t>
            </a:r>
            <a:r>
              <a:rPr lang="en-GB" altLang="en-US" sz="2000" dirty="0">
                <a:latin typeface="Arial" pitchFamily="34" charset="0"/>
                <a:cs typeface="Arial" pitchFamily="34" charset="0"/>
              </a:rPr>
              <a:t>.’    I can’t read….</a:t>
            </a:r>
            <a:r>
              <a:rPr lang="en-GB" altLang="en-US" sz="2000" dirty="0">
                <a:solidFill>
                  <a:schemeClr val="accent2"/>
                </a:solidFill>
                <a:latin typeface="Arial" pitchFamily="34" charset="0"/>
                <a:cs typeface="Arial" pitchFamily="34" charset="0"/>
              </a:rPr>
              <a:t>YET</a:t>
            </a:r>
            <a:r>
              <a:rPr lang="en-GB" altLang="en-US" sz="2000" dirty="0">
                <a:latin typeface="Arial" pitchFamily="34" charset="0"/>
                <a:cs typeface="Arial" pitchFamily="34" charset="0"/>
              </a:rPr>
              <a:t>!</a:t>
            </a:r>
          </a:p>
          <a:p>
            <a:pPr algn="ctr"/>
            <a:r>
              <a:rPr lang="en-GB" altLang="en-US" sz="2000" dirty="0">
                <a:latin typeface="Arial" pitchFamily="34" charset="0"/>
                <a:cs typeface="Arial" pitchFamily="34" charset="0"/>
              </a:rPr>
              <a:t>I tried, but I can’t do it……. </a:t>
            </a:r>
            <a:r>
              <a:rPr lang="en-GB" altLang="en-US" sz="2000" dirty="0">
                <a:solidFill>
                  <a:schemeClr val="accent2"/>
                </a:solidFill>
                <a:latin typeface="Arial" pitchFamily="34" charset="0"/>
                <a:cs typeface="Arial" pitchFamily="34" charset="0"/>
              </a:rPr>
              <a:t>YET</a:t>
            </a:r>
            <a:r>
              <a:rPr lang="en-GB" altLang="en-US" sz="2000" dirty="0">
                <a:latin typeface="Arial" pitchFamily="34" charset="0"/>
                <a:cs typeface="Arial" pitchFamily="34" charset="0"/>
              </a:rPr>
              <a:t>.’     I don’t understand how to multiply …</a:t>
            </a:r>
            <a:r>
              <a:rPr lang="en-GB" altLang="en-US" sz="2000" dirty="0">
                <a:solidFill>
                  <a:schemeClr val="accent2"/>
                </a:solidFill>
                <a:latin typeface="Arial" pitchFamily="34" charset="0"/>
                <a:cs typeface="Arial" pitchFamily="34" charset="0"/>
              </a:rPr>
              <a:t>YET</a:t>
            </a:r>
            <a:r>
              <a:rPr lang="en-GB" altLang="en-US" sz="2000" dirty="0">
                <a:latin typeface="Arial" pitchFamily="34" charset="0"/>
                <a:cs typeface="Arial" pitchFamily="34" charset="0"/>
              </a:rPr>
              <a:t>!</a:t>
            </a:r>
          </a:p>
          <a:p>
            <a:pPr algn="ctr"/>
            <a:endParaRPr lang="en-GB" altLang="en-US" dirty="0">
              <a:latin typeface="Arial" pitchFamily="34" charset="0"/>
              <a:cs typeface="Arial" pitchFamily="34" charset="0"/>
            </a:endParaRPr>
          </a:p>
          <a:p>
            <a:pPr algn="ctr"/>
            <a:endParaRPr lang="en-GB" altLang="en-US" dirty="0"/>
          </a:p>
        </p:txBody>
      </p:sp>
    </p:spTree>
    <p:extLst>
      <p:ext uri="{BB962C8B-B14F-4D97-AF65-F5344CB8AC3E}">
        <p14:creationId xmlns:p14="http://schemas.microsoft.com/office/powerpoint/2010/main" val="276308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nvSpPr>
        <p:spPr bwMode="auto">
          <a:xfrm>
            <a:off x="441434" y="1506061"/>
            <a:ext cx="9648497" cy="491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9250" indent="-349250" algn="l" rtl="0" eaLnBrk="0" fontAlgn="base" hangingPunct="0">
              <a:spcBef>
                <a:spcPts val="1600"/>
              </a:spcBef>
              <a:spcAft>
                <a:spcPct val="0"/>
              </a:spcAft>
              <a:buClr>
                <a:srgbClr val="6FB7D7"/>
              </a:buClr>
              <a:buSzPct val="110000"/>
              <a:buFont typeface="Wingdings 2" panose="05020102010507070707" pitchFamily="18" charset="2"/>
              <a:buChar char=""/>
              <a:defRPr sz="2000" kern="1200">
                <a:solidFill>
                  <a:srgbClr val="595959"/>
                </a:solidFill>
                <a:latin typeface="+mn-lt"/>
                <a:ea typeface="+mn-ea"/>
                <a:cs typeface="+mn-cs"/>
              </a:defRPr>
            </a:lvl1pPr>
            <a:lvl2pPr marL="685800" indent="-336550" algn="l" rtl="0" eaLnBrk="0" fontAlgn="base" hangingPunct="0">
              <a:spcBef>
                <a:spcPts val="600"/>
              </a:spcBef>
              <a:spcAft>
                <a:spcPct val="0"/>
              </a:spcAft>
              <a:buClr>
                <a:srgbClr val="215D77"/>
              </a:buClr>
              <a:buSzPct val="110000"/>
              <a:buFont typeface="Wingdings 2" panose="05020102010507070707" pitchFamily="18" charset="2"/>
              <a:buChar char=""/>
              <a:defRPr sz="1800" kern="1200">
                <a:solidFill>
                  <a:srgbClr val="595959"/>
                </a:solidFill>
                <a:latin typeface="+mn-lt"/>
                <a:ea typeface="+mn-ea"/>
                <a:cs typeface="+mn-cs"/>
              </a:defRPr>
            </a:lvl2pPr>
            <a:lvl3pPr marL="968375" indent="-282575" algn="l" rtl="0" eaLnBrk="0" fontAlgn="base" hangingPunct="0">
              <a:spcBef>
                <a:spcPts val="600"/>
              </a:spcBef>
              <a:spcAft>
                <a:spcPct val="0"/>
              </a:spcAft>
              <a:buClr>
                <a:srgbClr val="6FB7D7"/>
              </a:buClr>
              <a:buSzPct val="110000"/>
              <a:buFont typeface="Wingdings 2" panose="05020102010507070707" pitchFamily="18" charset="2"/>
              <a:buChar char=""/>
              <a:defRPr sz="1800" kern="1200">
                <a:solidFill>
                  <a:srgbClr val="595959"/>
                </a:solidFill>
                <a:latin typeface="+mn-lt"/>
                <a:ea typeface="+mn-ea"/>
                <a:cs typeface="+mn-cs"/>
              </a:defRPr>
            </a:lvl3pPr>
            <a:lvl4pPr marL="1263650" indent="-295275" algn="l" rtl="0" eaLnBrk="0" fontAlgn="base" hangingPunct="0">
              <a:spcBef>
                <a:spcPts val="600"/>
              </a:spcBef>
              <a:spcAft>
                <a:spcPct val="0"/>
              </a:spcAft>
              <a:buClr>
                <a:srgbClr val="215D77"/>
              </a:buClr>
              <a:buSzPct val="110000"/>
              <a:buFont typeface="Wingdings 2" panose="05020102010507070707" pitchFamily="18" charset="2"/>
              <a:buChar char=""/>
              <a:defRPr sz="1800" kern="1200">
                <a:solidFill>
                  <a:srgbClr val="595959"/>
                </a:solidFill>
                <a:latin typeface="+mn-lt"/>
                <a:ea typeface="+mn-ea"/>
                <a:cs typeface="+mn-cs"/>
              </a:defRPr>
            </a:lvl4pPr>
            <a:lvl5pPr marL="1546225" indent="-282575" algn="l" rtl="0" eaLnBrk="0" fontAlgn="base" hangingPunct="0">
              <a:spcBef>
                <a:spcPts val="600"/>
              </a:spcBef>
              <a:spcAft>
                <a:spcPct val="0"/>
              </a:spcAft>
              <a:buClr>
                <a:srgbClr val="6FB7D7"/>
              </a:buClr>
              <a:buSzPct val="110000"/>
              <a:buFont typeface="Wingdings 2" panose="05020102010507070707" pitchFamily="18" charset="2"/>
              <a:buChar char=""/>
              <a:defRPr sz="1800" kern="1200">
                <a:solidFill>
                  <a:srgbClr val="595959"/>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a:solidFill>
                  <a:schemeClr val="tx1">
                    <a:lumMod val="65000"/>
                    <a:lumOff val="35000"/>
                  </a:schemeClr>
                </a:solidFill>
                <a:latin typeface="+mn-lt"/>
                <a:ea typeface="+mn-ea"/>
                <a:cs typeface="+mn-cs"/>
              </a:defRPr>
            </a:lvl9pPr>
          </a:lstStyle>
          <a:p>
            <a:pPr eaLnBrk="1" hangingPunct="1"/>
            <a:r>
              <a:rPr lang="en-GB" altLang="en-US" dirty="0">
                <a:solidFill>
                  <a:schemeClr val="tx1"/>
                </a:solidFill>
                <a:latin typeface="Arial" pitchFamily="34" charset="0"/>
                <a:cs typeface="Arial" pitchFamily="34" charset="0"/>
              </a:rPr>
              <a:t>Well done you are learning to….</a:t>
            </a:r>
          </a:p>
          <a:p>
            <a:pPr eaLnBrk="1" hangingPunct="1"/>
            <a:r>
              <a:rPr lang="en-GB" altLang="en-US" dirty="0">
                <a:solidFill>
                  <a:schemeClr val="tx1"/>
                </a:solidFill>
                <a:latin typeface="Arial" pitchFamily="34" charset="0"/>
                <a:cs typeface="Arial" pitchFamily="34" charset="0"/>
              </a:rPr>
              <a:t>Well done you are getting better at….</a:t>
            </a:r>
          </a:p>
          <a:p>
            <a:pPr eaLnBrk="1" hangingPunct="1"/>
            <a:r>
              <a:rPr lang="en-GB" altLang="en-US" dirty="0">
                <a:solidFill>
                  <a:schemeClr val="tx1"/>
                </a:solidFill>
                <a:latin typeface="Arial" pitchFamily="34" charset="0"/>
                <a:cs typeface="Arial" pitchFamily="34" charset="0"/>
              </a:rPr>
              <a:t>What can you learn from your mistake?</a:t>
            </a:r>
          </a:p>
          <a:p>
            <a:pPr eaLnBrk="1" hangingPunct="1"/>
            <a:r>
              <a:rPr lang="en-GB" altLang="en-US" dirty="0">
                <a:solidFill>
                  <a:schemeClr val="tx1"/>
                </a:solidFill>
                <a:latin typeface="Arial" pitchFamily="34" charset="0"/>
                <a:cs typeface="Arial" pitchFamily="34" charset="0"/>
              </a:rPr>
              <a:t>What have you learnt that will change what you do next time?</a:t>
            </a:r>
          </a:p>
        </p:txBody>
      </p:sp>
      <p:sp>
        <p:nvSpPr>
          <p:cNvPr id="3" name="Rectangle 2"/>
          <p:cNvSpPr/>
          <p:nvPr/>
        </p:nvSpPr>
        <p:spPr>
          <a:xfrm>
            <a:off x="788276" y="229694"/>
            <a:ext cx="11403724" cy="954107"/>
          </a:xfrm>
          <a:prstGeom prst="rect">
            <a:avLst/>
          </a:prstGeom>
        </p:spPr>
        <p:txBody>
          <a:bodyPr wrap="square">
            <a:spAutoFit/>
          </a:bodyPr>
          <a:lstStyle/>
          <a:p>
            <a:pPr algn="ctr"/>
            <a:r>
              <a:rPr lang="en-GB" altLang="en-US" sz="2800" b="1" dirty="0">
                <a:solidFill>
                  <a:srgbClr val="3366FF"/>
                </a:solidFill>
                <a:latin typeface="Arial" pitchFamily="34" charset="0"/>
                <a:cs typeface="Arial" pitchFamily="34" charset="0"/>
              </a:rPr>
              <a:t>In School we use lots of strategies including  the power of Praise and Feedback to support growth </a:t>
            </a:r>
            <a:r>
              <a:rPr lang="en-GB" altLang="en-US" sz="2800" b="1" dirty="0" err="1">
                <a:solidFill>
                  <a:srgbClr val="3366FF"/>
                </a:solidFill>
                <a:latin typeface="Arial" pitchFamily="34" charset="0"/>
                <a:cs typeface="Arial" pitchFamily="34" charset="0"/>
              </a:rPr>
              <a:t>mindset</a:t>
            </a:r>
            <a:endParaRPr lang="en-US" sz="2800" dirty="0">
              <a:latin typeface="Arial" pitchFamily="34" charset="0"/>
              <a:cs typeface="Arial" pitchFamily="34" charset="0"/>
            </a:endParaRPr>
          </a:p>
        </p:txBody>
      </p:sp>
      <p:sp>
        <p:nvSpPr>
          <p:cNvPr id="6" name="Rectangle 5"/>
          <p:cNvSpPr/>
          <p:nvPr/>
        </p:nvSpPr>
        <p:spPr>
          <a:xfrm>
            <a:off x="3756134" y="4350640"/>
            <a:ext cx="6952592" cy="1477328"/>
          </a:xfrm>
          <a:prstGeom prst="rect">
            <a:avLst/>
          </a:prstGeom>
        </p:spPr>
        <p:txBody>
          <a:bodyPr wrap="square">
            <a:spAutoFit/>
          </a:bodyPr>
          <a:lstStyle/>
          <a:p>
            <a:pPr>
              <a:spcBef>
                <a:spcPct val="0"/>
              </a:spcBef>
            </a:pPr>
            <a:r>
              <a:rPr lang="en-GB" altLang="en-US" dirty="0">
                <a:solidFill>
                  <a:srgbClr val="FF0000"/>
                </a:solidFill>
                <a:latin typeface="Arial" pitchFamily="34" charset="0"/>
                <a:cs typeface="Arial" pitchFamily="34" charset="0"/>
              </a:rPr>
              <a:t>B</a:t>
            </a:r>
            <a:r>
              <a:rPr lang="en-GB" altLang="en-US" dirty="0">
                <a:solidFill>
                  <a:srgbClr val="000000"/>
                </a:solidFill>
                <a:latin typeface="Arial" pitchFamily="34" charset="0"/>
                <a:cs typeface="Arial" pitchFamily="34" charset="0"/>
              </a:rPr>
              <a:t>reak it down</a:t>
            </a:r>
          </a:p>
          <a:p>
            <a:pPr>
              <a:spcBef>
                <a:spcPct val="0"/>
              </a:spcBef>
            </a:pPr>
            <a:r>
              <a:rPr lang="en-GB" altLang="en-US" dirty="0">
                <a:solidFill>
                  <a:srgbClr val="FF0000"/>
                </a:solidFill>
                <a:latin typeface="Arial" pitchFamily="34" charset="0"/>
                <a:cs typeface="Arial" pitchFamily="34" charset="0"/>
              </a:rPr>
              <a:t>R</a:t>
            </a:r>
            <a:r>
              <a:rPr lang="en-GB" altLang="en-US" dirty="0">
                <a:solidFill>
                  <a:srgbClr val="000000"/>
                </a:solidFill>
                <a:latin typeface="Arial" pitchFamily="34" charset="0"/>
                <a:cs typeface="Arial" pitchFamily="34" charset="0"/>
              </a:rPr>
              <a:t>epeat and review</a:t>
            </a:r>
          </a:p>
          <a:p>
            <a:pPr>
              <a:spcBef>
                <a:spcPct val="0"/>
              </a:spcBef>
            </a:pPr>
            <a:r>
              <a:rPr lang="en-GB" altLang="en-US" dirty="0">
                <a:solidFill>
                  <a:srgbClr val="FF0000"/>
                </a:solidFill>
                <a:latin typeface="Arial" pitchFamily="34" charset="0"/>
                <a:cs typeface="Arial" pitchFamily="34" charset="0"/>
              </a:rPr>
              <a:t>A</a:t>
            </a:r>
            <a:r>
              <a:rPr lang="en-GB" altLang="en-US" dirty="0">
                <a:solidFill>
                  <a:srgbClr val="000000"/>
                </a:solidFill>
                <a:latin typeface="Arial" pitchFamily="34" charset="0"/>
                <a:cs typeface="Arial" pitchFamily="34" charset="0"/>
              </a:rPr>
              <a:t>ctive learning – make a game, tell someone about it, act it out</a:t>
            </a:r>
          </a:p>
          <a:p>
            <a:pPr>
              <a:spcBef>
                <a:spcPct val="0"/>
              </a:spcBef>
            </a:pPr>
            <a:r>
              <a:rPr lang="en-GB" altLang="en-US" dirty="0">
                <a:solidFill>
                  <a:srgbClr val="FF0000"/>
                </a:solidFill>
                <a:latin typeface="Arial" pitchFamily="34" charset="0"/>
                <a:cs typeface="Arial" pitchFamily="34" charset="0"/>
              </a:rPr>
              <a:t>I</a:t>
            </a:r>
            <a:r>
              <a:rPr lang="en-GB" altLang="en-US" dirty="0">
                <a:solidFill>
                  <a:srgbClr val="000000"/>
                </a:solidFill>
                <a:latin typeface="Arial" pitchFamily="34" charset="0"/>
                <a:cs typeface="Arial" pitchFamily="34" charset="0"/>
              </a:rPr>
              <a:t>nformation search</a:t>
            </a:r>
          </a:p>
          <a:p>
            <a:pPr>
              <a:spcBef>
                <a:spcPct val="0"/>
              </a:spcBef>
            </a:pPr>
            <a:r>
              <a:rPr lang="en-GB" altLang="en-US" dirty="0">
                <a:solidFill>
                  <a:srgbClr val="FF0000"/>
                </a:solidFill>
                <a:latin typeface="Arial" pitchFamily="34" charset="0"/>
                <a:cs typeface="Arial" pitchFamily="34" charset="0"/>
              </a:rPr>
              <a:t>N</a:t>
            </a:r>
            <a:r>
              <a:rPr lang="en-GB" altLang="en-US" dirty="0">
                <a:solidFill>
                  <a:srgbClr val="000000"/>
                </a:solidFill>
                <a:latin typeface="Arial" pitchFamily="34" charset="0"/>
                <a:cs typeface="Arial" pitchFamily="34" charset="0"/>
              </a:rPr>
              <a:t>ever give up</a:t>
            </a:r>
          </a:p>
        </p:txBody>
      </p:sp>
    </p:spTree>
    <p:extLst>
      <p:ext uri="{BB962C8B-B14F-4D97-AF65-F5344CB8AC3E}">
        <p14:creationId xmlns:p14="http://schemas.microsoft.com/office/powerpoint/2010/main" val="591413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b="1" dirty="0">
                <a:solidFill>
                  <a:schemeClr val="tx1"/>
                </a:solidFill>
                <a:latin typeface="Arial" pitchFamily="34" charset="0"/>
                <a:cs typeface="Arial" pitchFamily="34" charset="0"/>
              </a:rPr>
              <a:t>Nantwich Primary School as a Growth Mindset School</a:t>
            </a:r>
          </a:p>
        </p:txBody>
      </p:sp>
      <p:sp>
        <p:nvSpPr>
          <p:cNvPr id="3" name="Content Placeholder 2"/>
          <p:cNvSpPr>
            <a:spLocks noGrp="1"/>
          </p:cNvSpPr>
          <p:nvPr>
            <p:ph idx="1"/>
          </p:nvPr>
        </p:nvSpPr>
        <p:spPr>
          <a:xfrm>
            <a:off x="815340" y="2506662"/>
            <a:ext cx="10515600" cy="4351338"/>
          </a:xfrm>
        </p:spPr>
        <p:txBody>
          <a:bodyPr/>
          <a:lstStyle/>
          <a:p>
            <a:pPr marL="137160" indent="0" algn="just">
              <a:buNone/>
            </a:pPr>
            <a:r>
              <a:rPr lang="en-GB" sz="4000" dirty="0">
                <a:latin typeface="Arial" panose="020B0604020202020204" pitchFamily="34" charset="0"/>
                <a:cs typeface="Arial" panose="020B0604020202020204" pitchFamily="34" charset="0"/>
              </a:rPr>
              <a:t>As a Growth Mindset school we are developing learners that use ‘thinking on purpose’ strategies for growing resilience and as such creating a powerful lever for school improvement.</a:t>
            </a:r>
          </a:p>
        </p:txBody>
      </p:sp>
    </p:spTree>
    <p:extLst>
      <p:ext uri="{BB962C8B-B14F-4D97-AF65-F5344CB8AC3E}">
        <p14:creationId xmlns:p14="http://schemas.microsoft.com/office/powerpoint/2010/main" val="33312500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chemeClr val="tx1"/>
                </a:solidFill>
                <a:latin typeface="Arial" pitchFamily="34" charset="0"/>
                <a:cs typeface="Arial" pitchFamily="34" charset="0"/>
              </a:rPr>
              <a:t>What does that look like?</a:t>
            </a:r>
          </a:p>
        </p:txBody>
      </p:sp>
      <p:sp>
        <p:nvSpPr>
          <p:cNvPr id="3" name="Content Placeholder 2"/>
          <p:cNvSpPr>
            <a:spLocks noGrp="1"/>
          </p:cNvSpPr>
          <p:nvPr>
            <p:ph idx="1"/>
          </p:nvPr>
        </p:nvSpPr>
        <p:spPr/>
        <p:txBody>
          <a:bodyPr/>
          <a:lstStyle/>
          <a:p>
            <a:pPr marL="137160" indent="0" algn="just">
              <a:buNone/>
            </a:pPr>
            <a:r>
              <a:rPr lang="en-GB" sz="3200" dirty="0">
                <a:latin typeface="Arial" panose="020B0604020202020204" pitchFamily="34" charset="0"/>
                <a:cs typeface="Arial" panose="020B0604020202020204" pitchFamily="34" charset="0"/>
              </a:rPr>
              <a:t>It may include;</a:t>
            </a:r>
          </a:p>
          <a:p>
            <a:pPr algn="just"/>
            <a:r>
              <a:rPr lang="en-GB" sz="3200" dirty="0">
                <a:latin typeface="Arial" panose="020B0604020202020204" pitchFamily="34" charset="0"/>
                <a:cs typeface="Arial" panose="020B0604020202020204" pitchFamily="34" charset="0"/>
              </a:rPr>
              <a:t>Classroom teaching that celebrates the struggles and processes and strategies inherent in learning.</a:t>
            </a:r>
          </a:p>
          <a:p>
            <a:pPr algn="just"/>
            <a:r>
              <a:rPr lang="en-GB" sz="3200" dirty="0">
                <a:latin typeface="Arial" panose="020B0604020202020204" pitchFamily="34" charset="0"/>
                <a:cs typeface="Arial" panose="020B0604020202020204" pitchFamily="34" charset="0"/>
              </a:rPr>
              <a:t>Teachers who encourage your child to be a flexible, confident learner - try new things out if they get stuck.</a:t>
            </a:r>
          </a:p>
          <a:p>
            <a:pPr algn="just"/>
            <a:r>
              <a:rPr lang="en-GB" sz="3200" dirty="0">
                <a:latin typeface="Arial" panose="020B0604020202020204" pitchFamily="34" charset="0"/>
                <a:cs typeface="Arial" panose="020B0604020202020204" pitchFamily="34" charset="0"/>
              </a:rPr>
              <a:t>An inclusive atmosphere with zero tolerance of ‘put downs’, and one that encourages children to give unconditional support to others.</a:t>
            </a:r>
          </a:p>
          <a:p>
            <a:pPr algn="just"/>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96116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3392" y="476672"/>
            <a:ext cx="10972800" cy="5616624"/>
          </a:xfrm>
        </p:spPr>
        <p:txBody>
          <a:bodyPr/>
          <a:lstStyle/>
          <a:p>
            <a:pPr algn="just"/>
            <a:r>
              <a:rPr lang="en-GB" dirty="0">
                <a:latin typeface="Arial" panose="020B0604020202020204" pitchFamily="34" charset="0"/>
                <a:cs typeface="Arial" panose="020B0604020202020204" pitchFamily="34" charset="0"/>
              </a:rPr>
              <a:t>All staff model a growth </a:t>
            </a:r>
            <a:r>
              <a:rPr lang="en-GB" dirty="0" err="1">
                <a:latin typeface="Arial" panose="020B0604020202020204" pitchFamily="34" charset="0"/>
                <a:cs typeface="Arial" panose="020B0604020202020204" pitchFamily="34" charset="0"/>
              </a:rPr>
              <a:t>mindset</a:t>
            </a:r>
            <a:r>
              <a:rPr lang="en-GB" dirty="0">
                <a:latin typeface="Arial" panose="020B0604020202020204" pitchFamily="34" charset="0"/>
                <a:cs typeface="Arial" panose="020B0604020202020204" pitchFamily="34" charset="0"/>
              </a:rPr>
              <a:t> by being outstanding learners themselves, and share this attitude with their classes.</a:t>
            </a:r>
          </a:p>
          <a:p>
            <a:pPr algn="just"/>
            <a:r>
              <a:rPr lang="en-GB" dirty="0">
                <a:latin typeface="Arial" panose="020B0604020202020204" pitchFamily="34" charset="0"/>
                <a:cs typeface="Arial" panose="020B0604020202020204" pitchFamily="34" charset="0"/>
              </a:rPr>
              <a:t>Children are rewarded for effort as well as their attainment.</a:t>
            </a:r>
          </a:p>
          <a:p>
            <a:pPr algn="just"/>
            <a:r>
              <a:rPr lang="en-GB" dirty="0">
                <a:latin typeface="Arial" panose="020B0604020202020204" pitchFamily="34" charset="0"/>
                <a:cs typeface="Arial" panose="020B0604020202020204" pitchFamily="34" charset="0"/>
              </a:rPr>
              <a:t>Children are challenged to stretch their own comfort zones academically, physically and personally, to promote resilience, confidence and flexibility.</a:t>
            </a:r>
          </a:p>
          <a:p>
            <a:pPr algn="just"/>
            <a:r>
              <a:rPr lang="en-GB" dirty="0">
                <a:latin typeface="Arial" panose="020B0604020202020204" pitchFamily="34" charset="0"/>
                <a:cs typeface="Arial" panose="020B0604020202020204" pitchFamily="34" charset="0"/>
              </a:rPr>
              <a:t>Children know what their strengths are and what they need to do to improve.</a:t>
            </a:r>
          </a:p>
          <a:p>
            <a:pPr algn="just"/>
            <a:endParaRPr lang="en-GB" dirty="0">
              <a:latin typeface="Arial" panose="020B0604020202020204" pitchFamily="34" charset="0"/>
              <a:cs typeface="Arial" panose="020B0604020202020204" pitchFamily="34" charset="0"/>
            </a:endParaRPr>
          </a:p>
        </p:txBody>
      </p:sp>
      <p:pic>
        <p:nvPicPr>
          <p:cNvPr id="1028" name="Picture 4" descr="Image result for growth minds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3133" y="3634740"/>
            <a:ext cx="3285702" cy="2903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6565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4847" y="203657"/>
            <a:ext cx="11256148" cy="2123658"/>
          </a:xfrm>
          <a:prstGeom prst="rect">
            <a:avLst/>
          </a:prstGeom>
          <a:noFill/>
        </p:spPr>
        <p:txBody>
          <a:bodyPr wrap="square" rtlCol="0">
            <a:spAutoFit/>
          </a:bodyPr>
          <a:lstStyle/>
          <a:p>
            <a:pPr algn="ctr"/>
            <a:r>
              <a:rPr lang="en-GB" sz="2400" dirty="0">
                <a:latin typeface="Arial" pitchFamily="34" charset="0"/>
                <a:cs typeface="Arial" pitchFamily="34" charset="0"/>
              </a:rPr>
              <a:t>Here at Nantwich Primary Academy we encourage all children to improve their learning through the 6 Learning Powers.</a:t>
            </a:r>
          </a:p>
          <a:p>
            <a:pPr algn="ctr"/>
            <a:endParaRPr lang="en-GB" sz="2400" dirty="0">
              <a:latin typeface="Arial" pitchFamily="34" charset="0"/>
              <a:cs typeface="Arial" pitchFamily="34" charset="0"/>
            </a:endParaRPr>
          </a:p>
          <a:p>
            <a:pPr algn="ctr"/>
            <a:r>
              <a:rPr lang="en-GB" sz="2400" dirty="0">
                <a:latin typeface="Arial" pitchFamily="34" charset="0"/>
                <a:cs typeface="Arial" pitchFamily="34" charset="0"/>
              </a:rPr>
              <a:t>This is a very powerful way in which children can improve their Growth </a:t>
            </a:r>
            <a:r>
              <a:rPr lang="en-GB" sz="2400" dirty="0" err="1">
                <a:latin typeface="Arial" pitchFamily="34" charset="0"/>
                <a:cs typeface="Arial" pitchFamily="34" charset="0"/>
              </a:rPr>
              <a:t>Mindset</a:t>
            </a:r>
            <a:r>
              <a:rPr lang="en-GB" sz="2400" dirty="0">
                <a:latin typeface="Arial" pitchFamily="34" charset="0"/>
                <a:cs typeface="Arial" pitchFamily="34" charset="0"/>
              </a:rPr>
              <a:t>.</a:t>
            </a:r>
          </a:p>
          <a:p>
            <a:endParaRPr lang="en-GB" dirty="0"/>
          </a:p>
          <a:p>
            <a:endParaRPr lang="en-GB" dirty="0"/>
          </a:p>
        </p:txBody>
      </p:sp>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805" y="2327734"/>
            <a:ext cx="1971675" cy="1481137"/>
          </a:xfrm>
          <a:prstGeom prst="rect">
            <a:avLst/>
          </a:prstGeom>
          <a:noFill/>
        </p:spPr>
      </p:pic>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8961122" y="1957983"/>
            <a:ext cx="1600199" cy="1539598"/>
          </a:xfrm>
          <a:prstGeom prst="rect">
            <a:avLst/>
          </a:prstGeom>
          <a:noFill/>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1711643" y="4838863"/>
            <a:ext cx="2114549" cy="1340643"/>
          </a:xfrm>
          <a:prstGeom prst="rect">
            <a:avLst/>
          </a:prstGeom>
          <a:noFill/>
        </p:spPr>
      </p:pic>
      <p:pic>
        <p:nvPicPr>
          <p:cNvPr id="6" name="Picture 5"/>
          <p:cNvPicPr/>
          <p:nvPr/>
        </p:nvPicPr>
        <p:blipFill>
          <a:blip r:embed="rId5">
            <a:extLst>
              <a:ext uri="{28A0092B-C50C-407E-A947-70E740481C1C}">
                <a14:useLocalDpi xmlns:a14="http://schemas.microsoft.com/office/drawing/2010/main" val="0"/>
              </a:ext>
            </a:extLst>
          </a:blip>
          <a:srcRect/>
          <a:stretch>
            <a:fillRect/>
          </a:stretch>
        </p:blipFill>
        <p:spPr bwMode="auto">
          <a:xfrm>
            <a:off x="5849020" y="1857317"/>
            <a:ext cx="1889125" cy="1440181"/>
          </a:xfrm>
          <a:prstGeom prst="rect">
            <a:avLst/>
          </a:prstGeom>
          <a:noFill/>
        </p:spPr>
      </p:pic>
      <p:pic>
        <p:nvPicPr>
          <p:cNvPr id="7" name="Picture 6"/>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56723" y="4686303"/>
            <a:ext cx="1808796" cy="1493203"/>
          </a:xfrm>
          <a:prstGeom prst="rect">
            <a:avLst/>
          </a:prstGeom>
          <a:noFill/>
        </p:spPr>
      </p:pic>
      <p:pic>
        <p:nvPicPr>
          <p:cNvPr id="8" name="Picture 7"/>
          <p:cNvPicPr/>
          <p:nvPr/>
        </p:nvPicPr>
        <p:blipFill>
          <a:blip r:embed="rId7"/>
          <a:srcRect/>
          <a:stretch>
            <a:fillRect/>
          </a:stretch>
        </p:blipFill>
        <p:spPr bwMode="auto">
          <a:xfrm>
            <a:off x="5030148" y="4110188"/>
            <a:ext cx="1588771" cy="1457346"/>
          </a:xfrm>
          <a:prstGeom prst="rect">
            <a:avLst/>
          </a:prstGeom>
          <a:noFill/>
          <a:ln w="9525">
            <a:noFill/>
            <a:miter lim="800000"/>
            <a:headEnd/>
            <a:tailEnd/>
          </a:ln>
        </p:spPr>
      </p:pic>
      <p:sp>
        <p:nvSpPr>
          <p:cNvPr id="9" name="TextBox 8"/>
          <p:cNvSpPr txBox="1"/>
          <p:nvPr/>
        </p:nvSpPr>
        <p:spPr>
          <a:xfrm>
            <a:off x="2697481" y="2727782"/>
            <a:ext cx="2865753" cy="369332"/>
          </a:xfrm>
          <a:prstGeom prst="rect">
            <a:avLst/>
          </a:prstGeom>
          <a:noFill/>
        </p:spPr>
        <p:txBody>
          <a:bodyPr wrap="square" rtlCol="0">
            <a:spAutoFit/>
          </a:bodyPr>
          <a:lstStyle/>
          <a:p>
            <a:r>
              <a:rPr lang="en-GB" b="1" dirty="0">
                <a:latin typeface="Arial" pitchFamily="34" charset="0"/>
                <a:cs typeface="Arial" pitchFamily="34" charset="0"/>
              </a:rPr>
              <a:t>Resourcefulness </a:t>
            </a:r>
          </a:p>
        </p:txBody>
      </p:sp>
      <p:sp>
        <p:nvSpPr>
          <p:cNvPr id="10" name="TextBox 9"/>
          <p:cNvSpPr txBox="1"/>
          <p:nvPr/>
        </p:nvSpPr>
        <p:spPr>
          <a:xfrm>
            <a:off x="320041" y="5432904"/>
            <a:ext cx="1165860" cy="646331"/>
          </a:xfrm>
          <a:prstGeom prst="rect">
            <a:avLst/>
          </a:prstGeom>
          <a:noFill/>
        </p:spPr>
        <p:txBody>
          <a:bodyPr wrap="square" rtlCol="0">
            <a:spAutoFit/>
          </a:bodyPr>
          <a:lstStyle/>
          <a:p>
            <a:r>
              <a:rPr lang="en-GB" b="1" dirty="0">
                <a:latin typeface="Arial" pitchFamily="34" charset="0"/>
                <a:cs typeface="Arial" pitchFamily="34" charset="0"/>
              </a:rPr>
              <a:t>Risk taking</a:t>
            </a:r>
          </a:p>
        </p:txBody>
      </p:sp>
      <p:sp>
        <p:nvSpPr>
          <p:cNvPr id="11" name="TextBox 10"/>
          <p:cNvSpPr txBox="1"/>
          <p:nvPr/>
        </p:nvSpPr>
        <p:spPr>
          <a:xfrm>
            <a:off x="6697663" y="3312915"/>
            <a:ext cx="1509393" cy="369332"/>
          </a:xfrm>
          <a:prstGeom prst="rect">
            <a:avLst/>
          </a:prstGeom>
          <a:noFill/>
        </p:spPr>
        <p:txBody>
          <a:bodyPr wrap="square" rtlCol="0">
            <a:spAutoFit/>
          </a:bodyPr>
          <a:lstStyle/>
          <a:p>
            <a:r>
              <a:rPr lang="en-GB" b="1" dirty="0">
                <a:latin typeface="Arial" pitchFamily="34" charset="0"/>
                <a:cs typeface="Arial" pitchFamily="34" charset="0"/>
              </a:rPr>
              <a:t>Respect</a:t>
            </a:r>
          </a:p>
        </p:txBody>
      </p:sp>
      <p:sp>
        <p:nvSpPr>
          <p:cNvPr id="12" name="TextBox 11"/>
          <p:cNvSpPr txBox="1"/>
          <p:nvPr/>
        </p:nvSpPr>
        <p:spPr>
          <a:xfrm>
            <a:off x="5030149" y="5908467"/>
            <a:ext cx="2422211" cy="369332"/>
          </a:xfrm>
          <a:prstGeom prst="rect">
            <a:avLst/>
          </a:prstGeom>
          <a:noFill/>
        </p:spPr>
        <p:txBody>
          <a:bodyPr wrap="square" rtlCol="0">
            <a:spAutoFit/>
          </a:bodyPr>
          <a:lstStyle/>
          <a:p>
            <a:r>
              <a:rPr lang="en-GB" b="1" dirty="0">
                <a:latin typeface="Arial" pitchFamily="34" charset="0"/>
                <a:cs typeface="Arial" pitchFamily="34" charset="0"/>
              </a:rPr>
              <a:t>Reflectiveness</a:t>
            </a:r>
          </a:p>
        </p:txBody>
      </p:sp>
      <p:sp>
        <p:nvSpPr>
          <p:cNvPr id="13" name="Rectangle 12"/>
          <p:cNvSpPr/>
          <p:nvPr/>
        </p:nvSpPr>
        <p:spPr>
          <a:xfrm>
            <a:off x="9992990" y="3564821"/>
            <a:ext cx="1326004" cy="369332"/>
          </a:xfrm>
          <a:prstGeom prst="rect">
            <a:avLst/>
          </a:prstGeom>
        </p:spPr>
        <p:txBody>
          <a:bodyPr wrap="none">
            <a:spAutoFit/>
          </a:bodyPr>
          <a:lstStyle/>
          <a:p>
            <a:r>
              <a:rPr lang="en-GB" b="1" dirty="0">
                <a:latin typeface="Arial" pitchFamily="34" charset="0"/>
                <a:cs typeface="Arial" pitchFamily="34" charset="0"/>
              </a:rPr>
              <a:t>Resilience</a:t>
            </a:r>
            <a:endParaRPr lang="en-GB" dirty="0">
              <a:latin typeface="Arial" pitchFamily="34" charset="0"/>
              <a:cs typeface="Arial" pitchFamily="34" charset="0"/>
            </a:endParaRPr>
          </a:p>
        </p:txBody>
      </p:sp>
      <p:sp>
        <p:nvSpPr>
          <p:cNvPr id="14" name="Rectangle 13"/>
          <p:cNvSpPr/>
          <p:nvPr/>
        </p:nvSpPr>
        <p:spPr>
          <a:xfrm>
            <a:off x="9865519" y="6276013"/>
            <a:ext cx="1441420" cy="369332"/>
          </a:xfrm>
          <a:prstGeom prst="rect">
            <a:avLst/>
          </a:prstGeom>
        </p:spPr>
        <p:txBody>
          <a:bodyPr wrap="none">
            <a:spAutoFit/>
          </a:bodyPr>
          <a:lstStyle/>
          <a:p>
            <a:r>
              <a:rPr lang="en-GB" b="1" dirty="0">
                <a:latin typeface="Arial" pitchFamily="34" charset="0"/>
                <a:cs typeface="Arial" pitchFamily="34" charset="0"/>
              </a:rPr>
              <a:t>Reciprocity</a:t>
            </a:r>
            <a:endParaRPr lang="en-GB" dirty="0">
              <a:latin typeface="Arial" pitchFamily="34" charset="0"/>
              <a:cs typeface="Arial" pitchFamily="34" charset="0"/>
            </a:endParaRPr>
          </a:p>
        </p:txBody>
      </p:sp>
    </p:spTree>
    <p:extLst>
      <p:ext uri="{BB962C8B-B14F-4D97-AF65-F5344CB8AC3E}">
        <p14:creationId xmlns:p14="http://schemas.microsoft.com/office/powerpoint/2010/main" val="3505221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9683" y="1678675"/>
            <a:ext cx="11150221" cy="4185761"/>
          </a:xfrm>
          <a:prstGeom prst="rect">
            <a:avLst/>
          </a:prstGeom>
        </p:spPr>
        <p:txBody>
          <a:bodyPr wrap="square">
            <a:spAutoFit/>
          </a:bodyPr>
          <a:lstStyle/>
          <a:p>
            <a:pPr lvl="0">
              <a:spcBef>
                <a:spcPct val="50000"/>
              </a:spcBef>
            </a:pPr>
            <a:r>
              <a:rPr lang="en-GB" altLang="en-US" sz="2800" b="1" dirty="0">
                <a:solidFill>
                  <a:prstClr val="black"/>
                </a:solidFill>
                <a:latin typeface="Arial" panose="020B0604020202020204" pitchFamily="34" charset="0"/>
                <a:cs typeface="Arial" panose="020B0604020202020204" pitchFamily="34" charset="0"/>
              </a:rPr>
              <a:t>We are developing our teaching and learning around growth </a:t>
            </a:r>
            <a:r>
              <a:rPr lang="en-GB" altLang="en-US" sz="2800" b="1" dirty="0" err="1">
                <a:solidFill>
                  <a:prstClr val="black"/>
                </a:solidFill>
                <a:latin typeface="Arial" panose="020B0604020202020204" pitchFamily="34" charset="0"/>
                <a:cs typeface="Arial" panose="020B0604020202020204" pitchFamily="34" charset="0"/>
              </a:rPr>
              <a:t>mindsets</a:t>
            </a:r>
            <a:r>
              <a:rPr lang="en-GB" altLang="en-US" sz="2800" b="1" dirty="0">
                <a:solidFill>
                  <a:prstClr val="black"/>
                </a:solidFill>
                <a:latin typeface="Arial" panose="020B0604020202020204" pitchFamily="34" charset="0"/>
                <a:cs typeface="Arial" panose="020B0604020202020204" pitchFamily="34" charset="0"/>
              </a:rPr>
              <a:t> to promote:-</a:t>
            </a:r>
          </a:p>
          <a:p>
            <a:pPr lvl="0" algn="ctr">
              <a:spcBef>
                <a:spcPct val="50000"/>
              </a:spcBef>
            </a:pPr>
            <a:r>
              <a:rPr lang="en-GB" altLang="en-US" sz="2800" b="1" dirty="0">
                <a:solidFill>
                  <a:srgbClr val="7030A0"/>
                </a:solidFill>
                <a:latin typeface="Arial" panose="020B0604020202020204" pitchFamily="34" charset="0"/>
                <a:cs typeface="Arial" panose="020B0604020202020204" pitchFamily="34" charset="0"/>
              </a:rPr>
              <a:t>• a love for learning and self-improvement</a:t>
            </a:r>
          </a:p>
          <a:p>
            <a:pPr lvl="0" algn="ctr"/>
            <a:r>
              <a:rPr lang="en-GB" altLang="en-US" sz="2800" b="1" dirty="0">
                <a:solidFill>
                  <a:srgbClr val="7030A0"/>
                </a:solidFill>
                <a:latin typeface="Arial" panose="020B0604020202020204" pitchFamily="34" charset="0"/>
                <a:cs typeface="Arial" panose="020B0604020202020204" pitchFamily="34" charset="0"/>
              </a:rPr>
              <a:t>• a desire to be challenged</a:t>
            </a:r>
          </a:p>
          <a:p>
            <a:pPr lvl="0" algn="ctr"/>
            <a:r>
              <a:rPr lang="en-GB" altLang="en-US" sz="2800" b="1" dirty="0">
                <a:solidFill>
                  <a:srgbClr val="7030A0"/>
                </a:solidFill>
                <a:latin typeface="Arial" panose="020B0604020202020204" pitchFamily="34" charset="0"/>
                <a:cs typeface="Arial" panose="020B0604020202020204" pitchFamily="34" charset="0"/>
              </a:rPr>
              <a:t>• a willingness to work for positive results</a:t>
            </a:r>
          </a:p>
          <a:p>
            <a:pPr lvl="0" algn="ctr"/>
            <a:r>
              <a:rPr lang="en-GB" altLang="en-US" sz="2800" b="1" dirty="0">
                <a:solidFill>
                  <a:srgbClr val="7030A0"/>
                </a:solidFill>
                <a:latin typeface="Arial" panose="020B0604020202020204" pitchFamily="34" charset="0"/>
                <a:cs typeface="Arial" panose="020B0604020202020204" pitchFamily="34" charset="0"/>
              </a:rPr>
              <a:t>• a belief that you can control the outcomes in your life with effort and practice</a:t>
            </a:r>
          </a:p>
          <a:p>
            <a:pPr lvl="0" algn="ctr"/>
            <a:r>
              <a:rPr lang="en-GB" altLang="en-US" sz="2800" b="1" dirty="0">
                <a:solidFill>
                  <a:srgbClr val="7030A0"/>
                </a:solidFill>
                <a:latin typeface="Arial" panose="020B0604020202020204" pitchFamily="34" charset="0"/>
                <a:cs typeface="Arial" panose="020B0604020202020204" pitchFamily="34" charset="0"/>
              </a:rPr>
              <a:t>• the ability to learn from mistakes and failures</a:t>
            </a:r>
          </a:p>
          <a:p>
            <a:pPr lvl="0" algn="ctr"/>
            <a:r>
              <a:rPr lang="en-GB" altLang="en-US" sz="2800" b="1" dirty="0">
                <a:solidFill>
                  <a:srgbClr val="7030A0"/>
                </a:solidFill>
                <a:latin typeface="Arial" panose="020B0604020202020204" pitchFamily="34" charset="0"/>
                <a:cs typeface="Arial" panose="020B0604020202020204" pitchFamily="34" charset="0"/>
              </a:rPr>
              <a:t>• emotional resilience</a:t>
            </a:r>
          </a:p>
        </p:txBody>
      </p:sp>
      <p:sp>
        <p:nvSpPr>
          <p:cNvPr id="4" name="Rectangle 3"/>
          <p:cNvSpPr/>
          <p:nvPr/>
        </p:nvSpPr>
        <p:spPr>
          <a:xfrm>
            <a:off x="1055896" y="373053"/>
            <a:ext cx="10457793" cy="830997"/>
          </a:xfrm>
          <a:prstGeom prst="rect">
            <a:avLst/>
          </a:prstGeom>
          <a:noFill/>
        </p:spPr>
        <p:txBody>
          <a:bodyPr wrap="square" lIns="91440" tIns="45720" rIns="91440" bIns="45720">
            <a:spAutoFit/>
          </a:bodyPr>
          <a:lstStyle/>
          <a:p>
            <a:pPr algn="ctr"/>
            <a:r>
              <a:rPr lang="en-US" sz="4800" b="1" cap="none" spc="0" dirty="0" err="1">
                <a:ln w="9525">
                  <a:solidFill>
                    <a:schemeClr val="bg1"/>
                  </a:solidFill>
                  <a:prstDash val="solid"/>
                </a:ln>
                <a:solidFill>
                  <a:srgbClr val="7030A0"/>
                </a:solidFill>
                <a:effectLst>
                  <a:outerShdw blurRad="12700" dist="38100" dir="2700000" algn="tl" rotWithShape="0">
                    <a:schemeClr val="accent5">
                      <a:lumMod val="60000"/>
                      <a:lumOff val="40000"/>
                    </a:schemeClr>
                  </a:outerShdw>
                </a:effectLst>
              </a:rPr>
              <a:t>Nantwich</a:t>
            </a:r>
            <a:r>
              <a:rPr lang="en-US" sz="4800" b="1" cap="none" spc="0" dirty="0">
                <a:ln w="9525">
                  <a:solidFill>
                    <a:schemeClr val="bg1"/>
                  </a:solidFill>
                  <a:prstDash val="solid"/>
                </a:ln>
                <a:solidFill>
                  <a:srgbClr val="7030A0"/>
                </a:solidFill>
                <a:effectLst>
                  <a:outerShdw blurRad="12700" dist="38100" dir="2700000" algn="tl" rotWithShape="0">
                    <a:schemeClr val="accent5">
                      <a:lumMod val="60000"/>
                      <a:lumOff val="40000"/>
                    </a:schemeClr>
                  </a:outerShdw>
                </a:effectLst>
              </a:rPr>
              <a:t> Primary Academy and Nursery</a:t>
            </a:r>
          </a:p>
        </p:txBody>
      </p:sp>
      <p:pic>
        <p:nvPicPr>
          <p:cNvPr id="3" name="Picture 2" descr="logo"/>
          <p:cNvPicPr>
            <a:picLocks noChangeAspect="1" noChangeArrowheads="1"/>
          </p:cNvPicPr>
          <p:nvPr/>
        </p:nvPicPr>
        <p:blipFill rotWithShape="1">
          <a:blip r:embed="rId2">
            <a:extLst>
              <a:ext uri="{28A0092B-C50C-407E-A947-70E740481C1C}">
                <a14:useLocalDpi xmlns:a14="http://schemas.microsoft.com/office/drawing/2010/main" val="0"/>
              </a:ext>
            </a:extLst>
          </a:blip>
          <a:srcRect r="69924"/>
          <a:stretch/>
        </p:blipFill>
        <p:spPr bwMode="auto">
          <a:xfrm>
            <a:off x="10035539" y="5029199"/>
            <a:ext cx="2070357" cy="1653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1893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b="1" dirty="0">
                <a:solidFill>
                  <a:schemeClr val="tx1"/>
                </a:solidFill>
                <a:latin typeface="Arial" pitchFamily="34" charset="0"/>
                <a:cs typeface="Arial" pitchFamily="34" charset="0"/>
              </a:rPr>
              <a:t>Questions you could ask your child at the end of the school day </a:t>
            </a:r>
            <a:endParaRPr lang="en-GB" b="1" dirty="0">
              <a:latin typeface="Arial" pitchFamily="34" charset="0"/>
              <a:cs typeface="Arial" pitchFamily="34" charset="0"/>
            </a:endParaRPr>
          </a:p>
        </p:txBody>
      </p:sp>
      <p:sp>
        <p:nvSpPr>
          <p:cNvPr id="3" name="Content Placeholder 2"/>
          <p:cNvSpPr>
            <a:spLocks noGrp="1"/>
          </p:cNvSpPr>
          <p:nvPr>
            <p:ph idx="1"/>
          </p:nvPr>
        </p:nvSpPr>
        <p:spPr/>
        <p:txBody>
          <a:bodyPr/>
          <a:lstStyle/>
          <a:p>
            <a:pPr algn="just"/>
            <a:endParaRPr lang="en-GB" b="1" i="1" dirty="0">
              <a:solidFill>
                <a:schemeClr val="bg1"/>
              </a:solidFill>
              <a:latin typeface="+mj-lt"/>
            </a:endParaRPr>
          </a:p>
          <a:p>
            <a:pPr algn="just"/>
            <a:r>
              <a:rPr lang="en-GB" b="1" i="1" dirty="0">
                <a:latin typeface="Arial" pitchFamily="34" charset="0"/>
                <a:cs typeface="Arial" pitchFamily="34" charset="0"/>
              </a:rPr>
              <a:t>What did you learn today that surprised you?</a:t>
            </a:r>
          </a:p>
          <a:p>
            <a:pPr algn="just"/>
            <a:r>
              <a:rPr lang="en-GB" b="1" i="1" dirty="0">
                <a:latin typeface="Arial" pitchFamily="34" charset="0"/>
                <a:cs typeface="Arial" pitchFamily="34" charset="0"/>
              </a:rPr>
              <a:t>Did you make any good mistakes today? How did you learn from them?</a:t>
            </a:r>
          </a:p>
          <a:p>
            <a:pPr algn="just"/>
            <a:r>
              <a:rPr lang="en-GB" b="1" i="1" dirty="0">
                <a:latin typeface="Arial" pitchFamily="34" charset="0"/>
                <a:cs typeface="Arial" pitchFamily="34" charset="0"/>
              </a:rPr>
              <a:t>What did you do today that was so hard it made your brain grow?</a:t>
            </a:r>
          </a:p>
          <a:p>
            <a:pPr algn="just"/>
            <a:r>
              <a:rPr lang="en-GB" b="1" i="1" dirty="0">
                <a:latin typeface="Arial" pitchFamily="34" charset="0"/>
                <a:cs typeface="Arial" pitchFamily="34" charset="0"/>
              </a:rPr>
              <a:t>How did you help someone else learn something new today?</a:t>
            </a:r>
          </a:p>
          <a:p>
            <a:pPr marL="137160" indent="0" algn="just">
              <a:buNone/>
            </a:pPr>
            <a:endParaRPr lang="en-GB" b="1" i="1" dirty="0">
              <a:solidFill>
                <a:schemeClr val="bg1"/>
              </a:solidFill>
              <a:latin typeface="+mj-lt"/>
            </a:endParaRPr>
          </a:p>
        </p:txBody>
      </p:sp>
    </p:spTree>
    <p:extLst>
      <p:ext uri="{BB962C8B-B14F-4D97-AF65-F5344CB8AC3E}">
        <p14:creationId xmlns:p14="http://schemas.microsoft.com/office/powerpoint/2010/main" val="10914445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2314" y="549276"/>
            <a:ext cx="8351837" cy="5692775"/>
          </a:xfrm>
          <a:prstGeom prst="rect">
            <a:avLst/>
          </a:prstGeom>
          <a:noFill/>
        </p:spPr>
        <p:txBody>
          <a:bodyPr>
            <a:spAutoFit/>
          </a:bodyPr>
          <a:lstStyle/>
          <a:p>
            <a:pPr>
              <a:defRPr/>
            </a:pPr>
            <a:r>
              <a:rPr lang="en-GB" sz="2800" i="1" dirty="0">
                <a:latin typeface="Arial" pitchFamily="34" charset="0"/>
                <a:ea typeface="Arial Unicode MS" panose="020B0604020202020204" pitchFamily="34" charset="-128"/>
                <a:cs typeface="Arial" pitchFamily="34" charset="0"/>
              </a:rPr>
              <a:t>Parents should not shield their children from challenges, mistakes, and struggles. Instead parents should teach children to love challenges. They can say things like, “This is hard. What fun!” or “This is too easy. It’s no fun.” They should teach their children to embrace mistakes.”</a:t>
            </a:r>
            <a:r>
              <a:rPr lang="en-GB" sz="2800" i="1" dirty="0" err="1">
                <a:latin typeface="Arial" pitchFamily="34" charset="0"/>
                <a:ea typeface="Arial Unicode MS" panose="020B0604020202020204" pitchFamily="34" charset="-128"/>
                <a:cs typeface="Arial" pitchFamily="34" charset="0"/>
              </a:rPr>
              <a:t>Ooooh</a:t>
            </a:r>
            <a:r>
              <a:rPr lang="en-GB" sz="2800" i="1" dirty="0">
                <a:latin typeface="Arial" pitchFamily="34" charset="0"/>
                <a:ea typeface="Arial Unicode MS" panose="020B0604020202020204" pitchFamily="34" charset="-128"/>
                <a:cs typeface="Arial" pitchFamily="34" charset="0"/>
              </a:rPr>
              <a:t>, here’s an interesting mistake. What should we do next?” And they should teach them to love effort: “That was a fantastic struggle. You really stuck to it and made great progress” or “This will take a lot of effort –boy will it be fun!”  </a:t>
            </a:r>
          </a:p>
          <a:p>
            <a:pPr>
              <a:defRPr/>
            </a:pPr>
            <a:endParaRPr lang="en-GB" sz="2800" i="1" dirty="0">
              <a:latin typeface="Arial Unicode MS" panose="020B0604020202020204" pitchFamily="34" charset="-128"/>
              <a:ea typeface="Arial Unicode MS" panose="020B0604020202020204" pitchFamily="34" charset="-128"/>
              <a:cs typeface="Arial Unicode MS" panose="020B0604020202020204" pitchFamily="34" charset="-128"/>
            </a:endParaRPr>
          </a:p>
          <a:p>
            <a:pPr>
              <a:defRPr/>
            </a:pPr>
            <a:r>
              <a:rPr lang="en-GB" sz="2800" i="1" dirty="0">
                <a:latin typeface="Arial" pitchFamily="34" charset="0"/>
                <a:ea typeface="Arial Unicode MS" panose="020B0604020202020204" pitchFamily="34" charset="-128"/>
                <a:cs typeface="Arial" pitchFamily="34" charset="0"/>
              </a:rPr>
              <a:t>                                                     </a:t>
            </a:r>
            <a:r>
              <a:rPr lang="en-GB" sz="2800" i="1" dirty="0" err="1">
                <a:latin typeface="Arial" pitchFamily="34" charset="0"/>
                <a:ea typeface="Arial Unicode MS" panose="020B0604020202020204" pitchFamily="34" charset="-128"/>
                <a:cs typeface="Arial" pitchFamily="34" charset="0"/>
              </a:rPr>
              <a:t>Dr.</a:t>
            </a:r>
            <a:r>
              <a:rPr lang="en-GB" sz="2800" i="1" dirty="0">
                <a:latin typeface="Arial" pitchFamily="34" charset="0"/>
                <a:ea typeface="Arial Unicode MS" panose="020B0604020202020204" pitchFamily="34" charset="-128"/>
                <a:cs typeface="Arial" pitchFamily="34" charset="0"/>
              </a:rPr>
              <a:t> Carol </a:t>
            </a:r>
            <a:r>
              <a:rPr lang="en-GB" sz="2800" i="1" dirty="0" err="1">
                <a:latin typeface="Arial" pitchFamily="34" charset="0"/>
                <a:ea typeface="Arial Unicode MS" panose="020B0604020202020204" pitchFamily="34" charset="-128"/>
                <a:cs typeface="Arial" pitchFamily="34" charset="0"/>
              </a:rPr>
              <a:t>Dweck</a:t>
            </a:r>
            <a:endParaRPr lang="en-GB" sz="2800" i="1" dirty="0">
              <a:latin typeface="Arial" pitchFamily="34" charset="0"/>
              <a:ea typeface="Arial Unicode MS" panose="020B0604020202020204" pitchFamily="34" charset="-128"/>
              <a:cs typeface="Arial" pitchFamily="34" charset="0"/>
            </a:endParaRPr>
          </a:p>
        </p:txBody>
      </p:sp>
    </p:spTree>
    <p:extLst>
      <p:ext uri="{BB962C8B-B14F-4D97-AF65-F5344CB8AC3E}">
        <p14:creationId xmlns:p14="http://schemas.microsoft.com/office/powerpoint/2010/main" val="3870806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320" y="268014"/>
            <a:ext cx="11375236" cy="6400799"/>
          </a:xfrm>
          <a:prstGeom prst="rect">
            <a:avLst/>
          </a:prstGeom>
        </p:spPr>
      </p:pic>
    </p:spTree>
    <p:extLst>
      <p:ext uri="{BB962C8B-B14F-4D97-AF65-F5344CB8AC3E}">
        <p14:creationId xmlns:p14="http://schemas.microsoft.com/office/powerpoint/2010/main" val="2420751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5"/>
          <p:cNvSpPr txBox="1">
            <a:spLocks noChangeArrowheads="1"/>
          </p:cNvSpPr>
          <p:nvPr/>
        </p:nvSpPr>
        <p:spPr bwMode="auto">
          <a:xfrm>
            <a:off x="155574" y="502565"/>
            <a:ext cx="8137525"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2800" dirty="0"/>
              <a:t>What is </a:t>
            </a:r>
            <a:r>
              <a:rPr lang="en-GB" altLang="en-US" sz="2800" dirty="0" err="1"/>
              <a:t>mindset</a:t>
            </a:r>
            <a:r>
              <a:rPr lang="en-GB" altLang="en-US" sz="2800" dirty="0"/>
              <a:t>?</a:t>
            </a:r>
          </a:p>
          <a:p>
            <a:pPr eaLnBrk="1" hangingPunct="1"/>
            <a:endParaRPr lang="en-GB" altLang="en-US" sz="2000" b="0" dirty="0"/>
          </a:p>
          <a:p>
            <a:pPr algn="ctr" eaLnBrk="1" hangingPunct="1"/>
            <a:r>
              <a:rPr lang="en-GB" altLang="en-US" sz="2800" b="0" dirty="0"/>
              <a:t>A mental attitude that determines how you will interpret and respond to situations. It’s also a set of beliefs or a way of thinking that determines one’s behaviour, outlook and mental attitude. </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9530" y="130676"/>
            <a:ext cx="4270030" cy="329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91414" y="4092398"/>
            <a:ext cx="10458555" cy="2308324"/>
          </a:xfrm>
          <a:prstGeom prst="rect">
            <a:avLst/>
          </a:prstGeom>
        </p:spPr>
        <p:txBody>
          <a:bodyPr wrap="square" numCol="2">
            <a:spAutoFit/>
          </a:bodyPr>
          <a:lstStyle/>
          <a:p>
            <a:pPr>
              <a:spcBef>
                <a:spcPct val="50000"/>
              </a:spcBef>
            </a:pPr>
            <a:r>
              <a:rPr lang="en-GB" altLang="en-US" sz="2000" b="1" dirty="0">
                <a:latin typeface="Arial" panose="020B0604020202020204" pitchFamily="34" charset="0"/>
                <a:cs typeface="Arial" panose="020B0604020202020204" pitchFamily="34" charset="0"/>
              </a:rPr>
              <a:t>Fixed </a:t>
            </a:r>
            <a:r>
              <a:rPr lang="en-GB" altLang="en-US" sz="2000" b="1" dirty="0" err="1">
                <a:latin typeface="Arial" panose="020B0604020202020204" pitchFamily="34" charset="0"/>
                <a:cs typeface="Arial" panose="020B0604020202020204" pitchFamily="34" charset="0"/>
              </a:rPr>
              <a:t>Mindset</a:t>
            </a:r>
            <a:r>
              <a:rPr lang="en-GB" altLang="en-US" sz="2000" b="1" dirty="0">
                <a:latin typeface="Arial" panose="020B0604020202020204" pitchFamily="34" charset="0"/>
                <a:cs typeface="Arial" panose="020B0604020202020204" pitchFamily="34" charset="0"/>
              </a:rPr>
              <a:t>:-</a:t>
            </a:r>
            <a:r>
              <a:rPr lang="en-GB" altLang="en-US" sz="2000" dirty="0">
                <a:latin typeface="Arial" panose="020B0604020202020204" pitchFamily="34" charset="0"/>
                <a:cs typeface="Arial" panose="020B0604020202020204" pitchFamily="34" charset="0"/>
              </a:rPr>
              <a:t>                                                     Intelligence is fixed,                                              Avoid or fear challenges,                                               Give up when things are tough,                                           Make excuses,                                                                   Don’t try so you won’t fail,                                                 Refuse to learn from mistakes. </a:t>
            </a:r>
          </a:p>
          <a:p>
            <a:pPr>
              <a:spcBef>
                <a:spcPct val="50000"/>
              </a:spcBef>
            </a:pPr>
            <a:r>
              <a:rPr lang="en-GB" altLang="en-US" sz="2000" b="1" dirty="0">
                <a:latin typeface="Arial" panose="020B0604020202020204" pitchFamily="34" charset="0"/>
                <a:cs typeface="Arial" panose="020B0604020202020204" pitchFamily="34" charset="0"/>
              </a:rPr>
              <a:t>Growth </a:t>
            </a:r>
            <a:r>
              <a:rPr lang="en-GB" altLang="en-US" sz="2000" b="1" dirty="0" err="1">
                <a:latin typeface="Arial" panose="020B0604020202020204" pitchFamily="34" charset="0"/>
                <a:cs typeface="Arial" panose="020B0604020202020204" pitchFamily="34" charset="0"/>
              </a:rPr>
              <a:t>Mindset</a:t>
            </a:r>
            <a:r>
              <a:rPr lang="en-GB" altLang="en-US" sz="2000" b="1" dirty="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Intelligence</a:t>
            </a:r>
            <a:r>
              <a:rPr lang="en-GB" altLang="en-US" sz="2400" dirty="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can be developed,                                     Embrace challenge without fear,                                       Keep trying in the tough times,                                 Remember success takes work,                                     Learn from mistakes,                                                               Listen to feedback and learn from mistakes</a:t>
            </a:r>
            <a:endParaRPr lang="en-US" sz="2000" dirty="0"/>
          </a:p>
        </p:txBody>
      </p:sp>
      <p:sp>
        <p:nvSpPr>
          <p:cNvPr id="3" name="Rectangle 2"/>
          <p:cNvSpPr/>
          <p:nvPr/>
        </p:nvSpPr>
        <p:spPr>
          <a:xfrm>
            <a:off x="514435" y="3429000"/>
            <a:ext cx="6096000" cy="400110"/>
          </a:xfrm>
          <a:prstGeom prst="rect">
            <a:avLst/>
          </a:prstGeom>
        </p:spPr>
        <p:txBody>
          <a:bodyPr>
            <a:spAutoFit/>
          </a:bodyPr>
          <a:lstStyle/>
          <a:p>
            <a:pPr>
              <a:spcBef>
                <a:spcPct val="50000"/>
              </a:spcBef>
            </a:pPr>
            <a:r>
              <a:rPr lang="en-GB" altLang="en-US" sz="2000" dirty="0">
                <a:latin typeface="Arial" panose="020B0604020202020204" pitchFamily="34" charset="0"/>
                <a:cs typeface="Arial" panose="020B0604020202020204" pitchFamily="34" charset="0"/>
              </a:rPr>
              <a:t>There are two types of </a:t>
            </a:r>
            <a:r>
              <a:rPr lang="en-GB" altLang="en-US" sz="2000" dirty="0" err="1">
                <a:latin typeface="Arial" panose="020B0604020202020204" pitchFamily="34" charset="0"/>
                <a:cs typeface="Arial" panose="020B0604020202020204" pitchFamily="34" charset="0"/>
              </a:rPr>
              <a:t>mindset</a:t>
            </a:r>
            <a:r>
              <a:rPr lang="en-GB" altLang="en-US" sz="2000" dirty="0">
                <a:latin typeface="Arial" panose="020B0604020202020204" pitchFamily="34" charset="0"/>
                <a:cs typeface="Arial" panose="020B0604020202020204" pitchFamily="34" charset="0"/>
              </a:rPr>
              <a:t> </a:t>
            </a:r>
            <a:r>
              <a:rPr lang="en-GB" altLang="en-US" sz="2000" b="1" dirty="0">
                <a:latin typeface="Arial" panose="020B0604020202020204" pitchFamily="34" charset="0"/>
                <a:cs typeface="Arial" panose="020B0604020202020204" pitchFamily="34" charset="0"/>
              </a:rPr>
              <a:t>Fixed</a:t>
            </a:r>
            <a:r>
              <a:rPr lang="en-GB" altLang="en-US" sz="2000" dirty="0">
                <a:latin typeface="Arial" panose="020B0604020202020204" pitchFamily="34" charset="0"/>
                <a:cs typeface="Arial" panose="020B0604020202020204" pitchFamily="34" charset="0"/>
              </a:rPr>
              <a:t>’ and ‘</a:t>
            </a:r>
            <a:r>
              <a:rPr lang="en-GB" altLang="en-US" sz="2000" b="1" dirty="0">
                <a:latin typeface="Arial" panose="020B0604020202020204" pitchFamily="34" charset="0"/>
                <a:cs typeface="Arial" panose="020B0604020202020204" pitchFamily="34" charset="0"/>
              </a:rPr>
              <a:t>Growth</a:t>
            </a:r>
            <a:r>
              <a:rPr lang="en-GB" altLang="en-US" sz="2000" dirty="0">
                <a:latin typeface="Arial" panose="020B0604020202020204" pitchFamily="34" charset="0"/>
                <a:cs typeface="Arial" panose="020B0604020202020204" pitchFamily="34" charset="0"/>
              </a:rPr>
              <a:t>’.</a:t>
            </a:r>
            <a:endParaRPr lang="en-GB" alt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7548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GB" sz="5400" dirty="0"/>
          </a:p>
        </p:txBody>
      </p:sp>
      <p:sp>
        <p:nvSpPr>
          <p:cNvPr id="3" name="Content Placeholder 2"/>
          <p:cNvSpPr>
            <a:spLocks noGrp="1"/>
          </p:cNvSpPr>
          <p:nvPr>
            <p:ph idx="1"/>
          </p:nvPr>
        </p:nvSpPr>
        <p:spPr/>
        <p:txBody>
          <a:bodyPr>
            <a:normAutofit/>
          </a:bodyPr>
          <a:lstStyle/>
          <a:p>
            <a:pPr marL="137160" indent="0" algn="ctr">
              <a:buNone/>
            </a:pPr>
            <a:endParaRPr lang="en-GB" sz="4400" dirty="0">
              <a:latin typeface="+mj-lt"/>
            </a:endParaRPr>
          </a:p>
          <a:p>
            <a:pPr marL="137160" indent="0" algn="ctr">
              <a:buNone/>
            </a:pPr>
            <a:endParaRPr lang="en-GB" sz="4400" dirty="0">
              <a:latin typeface="+mj-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349" y="98432"/>
            <a:ext cx="11617291" cy="6606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282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486" y="189186"/>
            <a:ext cx="11861526" cy="6668813"/>
          </a:xfrm>
          <a:prstGeom prst="rect">
            <a:avLst/>
          </a:prstGeom>
        </p:spPr>
      </p:pic>
    </p:spTree>
    <p:extLst>
      <p:ext uri="{BB962C8B-B14F-4D97-AF65-F5344CB8AC3E}">
        <p14:creationId xmlns:p14="http://schemas.microsoft.com/office/powerpoint/2010/main" val="3292976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328" y="760065"/>
            <a:ext cx="3296004" cy="3614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7" name="Text Box 5"/>
          <p:cNvSpPr txBox="1">
            <a:spLocks noChangeArrowheads="1"/>
          </p:cNvSpPr>
          <p:nvPr/>
        </p:nvSpPr>
        <p:spPr bwMode="auto">
          <a:xfrm>
            <a:off x="5273238" y="149231"/>
            <a:ext cx="63932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2400" dirty="0"/>
              <a:t>Why don’t we see unmotivated babies?</a:t>
            </a:r>
            <a:endParaRPr lang="en-GB" altLang="en-US" sz="2400" b="0" dirty="0"/>
          </a:p>
        </p:txBody>
      </p:sp>
      <p:sp>
        <p:nvSpPr>
          <p:cNvPr id="6148" name="Text Box 6"/>
          <p:cNvSpPr txBox="1">
            <a:spLocks noChangeArrowheads="1"/>
          </p:cNvSpPr>
          <p:nvPr/>
        </p:nvSpPr>
        <p:spPr bwMode="auto">
          <a:xfrm>
            <a:off x="131763" y="105203"/>
            <a:ext cx="58896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000" dirty="0"/>
              <a:t>Something to think about!</a:t>
            </a:r>
          </a:p>
        </p:txBody>
      </p:sp>
      <p:pic>
        <p:nvPicPr>
          <p:cNvPr id="614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1913" y="716480"/>
            <a:ext cx="4037587" cy="3027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50" name="AutoShape 41" descr="classroom"/>
          <p:cNvSpPr>
            <a:spLocks noChangeAspect="1" noChangeArrowheads="1"/>
          </p:cNvSpPr>
          <p:nvPr/>
        </p:nvSpPr>
        <p:spPr bwMode="auto">
          <a:xfrm>
            <a:off x="2955925" y="-160083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152" name="AutoShape 13" descr="tracking_id"/>
          <p:cNvSpPr>
            <a:spLocks noChangeAspect="1" noChangeArrowheads="1"/>
          </p:cNvSpPr>
          <p:nvPr/>
        </p:nvSpPr>
        <p:spPr bwMode="auto">
          <a:xfrm>
            <a:off x="3111501" y="-15962313"/>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157" name="AutoShape 24" descr="Bored Kids In School Kids at school bored kids">
            <a:hlinkClick r:id="rId5" tooltip="Kids at school bored kids"/>
          </p:cNvPr>
          <p:cNvSpPr>
            <a:spLocks noChangeAspect="1" noChangeArrowheads="1"/>
          </p:cNvSpPr>
          <p:nvPr/>
        </p:nvSpPr>
        <p:spPr bwMode="auto">
          <a:xfrm>
            <a:off x="3076576" y="1087439"/>
            <a:ext cx="1590675"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161" name="AutoShape 31" descr="Bored Kids In School A bored studen kids at school">
            <a:hlinkClick r:id="rId6" tooltip="A bored studen kids at school"/>
          </p:cNvPr>
          <p:cNvSpPr>
            <a:spLocks noChangeAspect="1" noChangeArrowheads="1"/>
          </p:cNvSpPr>
          <p:nvPr/>
        </p:nvSpPr>
        <p:spPr bwMode="auto">
          <a:xfrm>
            <a:off x="3076576" y="12822238"/>
            <a:ext cx="1590675"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162" name="AutoShape 32" descr="Bored Kids In School Credit for pic">
            <a:hlinkClick r:id="rId7" tooltip="Credit for pic"/>
          </p:cNvPr>
          <p:cNvSpPr>
            <a:spLocks noChangeAspect="1" noChangeArrowheads="1"/>
          </p:cNvSpPr>
          <p:nvPr/>
        </p:nvSpPr>
        <p:spPr bwMode="auto">
          <a:xfrm>
            <a:off x="3076576" y="14498638"/>
            <a:ext cx="1590675"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pic>
        <p:nvPicPr>
          <p:cNvPr id="6166" name="Picture 49" descr="imagesZURYL2I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84579" y="3528553"/>
            <a:ext cx="5323490" cy="3238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7" name="Text Box 50"/>
          <p:cNvSpPr txBox="1">
            <a:spLocks noChangeArrowheads="1"/>
          </p:cNvSpPr>
          <p:nvPr/>
        </p:nvSpPr>
        <p:spPr bwMode="auto">
          <a:xfrm>
            <a:off x="2470945" y="5522070"/>
            <a:ext cx="439261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2400" dirty="0"/>
              <a:t>As they get older what happens?</a:t>
            </a:r>
            <a:endParaRPr lang="en-GB" altLang="en-US" sz="2400" b="0" dirty="0"/>
          </a:p>
        </p:txBody>
      </p:sp>
    </p:spTree>
    <p:extLst>
      <p:ext uri="{BB962C8B-B14F-4D97-AF65-F5344CB8AC3E}">
        <p14:creationId xmlns:p14="http://schemas.microsoft.com/office/powerpoint/2010/main" val="1253228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90" name="Text Box 14">
            <a:hlinkClick r:id="rId3"/>
          </p:cNvPr>
          <p:cNvSpPr txBox="1">
            <a:spLocks noChangeArrowheads="1"/>
          </p:cNvSpPr>
          <p:nvPr/>
        </p:nvSpPr>
        <p:spPr bwMode="auto">
          <a:xfrm>
            <a:off x="2208214" y="476251"/>
            <a:ext cx="79200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dirty="0">
                <a:latin typeface="Arial" pitchFamily="34" charset="0"/>
                <a:cs typeface="Arial" pitchFamily="34" charset="0"/>
                <a:hlinkClick r:id="rId3"/>
              </a:rPr>
              <a:t>Growth </a:t>
            </a:r>
            <a:r>
              <a:rPr lang="en-GB" altLang="en-US" dirty="0" err="1">
                <a:latin typeface="Arial" pitchFamily="34" charset="0"/>
                <a:cs typeface="Arial" pitchFamily="34" charset="0"/>
                <a:hlinkClick r:id="rId3"/>
              </a:rPr>
              <a:t>mindset</a:t>
            </a:r>
            <a:r>
              <a:rPr lang="en-GB" altLang="en-US" dirty="0">
                <a:latin typeface="Arial" pitchFamily="34" charset="0"/>
                <a:cs typeface="Arial" pitchFamily="34" charset="0"/>
                <a:hlinkClick r:id="rId3"/>
              </a:rPr>
              <a:t> clip</a:t>
            </a:r>
            <a:endParaRPr lang="en-GB" altLang="en-US" dirty="0">
              <a:latin typeface="Arial" pitchFamily="34" charset="0"/>
              <a:cs typeface="Arial" pitchFamily="34" charset="0"/>
            </a:endParaRPr>
          </a:p>
        </p:txBody>
      </p:sp>
      <p:pic>
        <p:nvPicPr>
          <p:cNvPr id="50192" name="Picture 16"/>
          <p:cNvPicPr>
            <a:picLocks noChangeAspect="1" noChangeArrowheads="1"/>
          </p:cNvPicPr>
          <p:nvPr/>
        </p:nvPicPr>
        <p:blipFill>
          <a:blip r:embed="rId4">
            <a:extLst>
              <a:ext uri="{28A0092B-C50C-407E-A947-70E740481C1C}">
                <a14:useLocalDpi xmlns:a14="http://schemas.microsoft.com/office/drawing/2010/main" val="0"/>
              </a:ext>
            </a:extLst>
          </a:blip>
          <a:srcRect l="2769" t="18707" r="34688" b="14366"/>
          <a:stretch>
            <a:fillRect/>
          </a:stretch>
        </p:blipFill>
        <p:spPr bwMode="auto">
          <a:xfrm>
            <a:off x="1919289" y="981075"/>
            <a:ext cx="8137525"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1465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b="1" dirty="0">
                <a:solidFill>
                  <a:schemeClr val="tx1"/>
                </a:solidFill>
              </a:rPr>
              <a:t>What are Nantwich Primary Academy doing to promote Growth Mindset?</a:t>
            </a:r>
          </a:p>
        </p:txBody>
      </p:sp>
      <p:sp>
        <p:nvSpPr>
          <p:cNvPr id="3" name="Content Placeholder 2"/>
          <p:cNvSpPr>
            <a:spLocks noGrp="1"/>
          </p:cNvSpPr>
          <p:nvPr>
            <p:ph idx="1"/>
          </p:nvPr>
        </p:nvSpPr>
        <p:spPr/>
        <p:txBody>
          <a:bodyPr>
            <a:normAutofit lnSpcReduction="10000"/>
          </a:bodyPr>
          <a:lstStyle/>
          <a:p>
            <a:pPr algn="just"/>
            <a:r>
              <a:rPr lang="en-GB" sz="3600" dirty="0">
                <a:latin typeface="+mj-lt"/>
              </a:rPr>
              <a:t>Age appropriate teaching about the brain, how it works and what a growth </a:t>
            </a:r>
            <a:r>
              <a:rPr lang="en-GB" sz="3600" dirty="0" err="1">
                <a:latin typeface="+mj-lt"/>
              </a:rPr>
              <a:t>mindset</a:t>
            </a:r>
            <a:r>
              <a:rPr lang="en-GB" sz="3600" dirty="0">
                <a:latin typeface="+mj-lt"/>
              </a:rPr>
              <a:t> is.</a:t>
            </a:r>
          </a:p>
          <a:p>
            <a:pPr algn="just"/>
            <a:r>
              <a:rPr lang="en-GB" sz="3600" dirty="0">
                <a:latin typeface="+mj-lt"/>
              </a:rPr>
              <a:t>Teaching of strategies to enable independent learning.</a:t>
            </a:r>
          </a:p>
          <a:p>
            <a:pPr algn="just"/>
            <a:r>
              <a:rPr lang="en-GB" sz="3600" dirty="0">
                <a:latin typeface="+mj-lt"/>
              </a:rPr>
              <a:t>Planning lessons which allow for choice and challenge.</a:t>
            </a:r>
          </a:p>
          <a:p>
            <a:pPr algn="just"/>
            <a:r>
              <a:rPr lang="en-GB" sz="3600" dirty="0">
                <a:latin typeface="+mj-lt"/>
              </a:rPr>
              <a:t>Classroom displays.</a:t>
            </a:r>
          </a:p>
          <a:p>
            <a:pPr algn="just"/>
            <a:r>
              <a:rPr lang="en-GB" sz="3600" dirty="0">
                <a:latin typeface="+mj-lt"/>
              </a:rPr>
              <a:t>Modelling growth </a:t>
            </a:r>
            <a:r>
              <a:rPr lang="en-GB" sz="3600" dirty="0" err="1">
                <a:latin typeface="+mj-lt"/>
              </a:rPr>
              <a:t>mindset</a:t>
            </a:r>
            <a:r>
              <a:rPr lang="en-GB" sz="3600" dirty="0">
                <a:latin typeface="+mj-lt"/>
              </a:rPr>
              <a:t> language.</a:t>
            </a:r>
          </a:p>
          <a:p>
            <a:pPr algn="just"/>
            <a:r>
              <a:rPr lang="en-GB" sz="3600" dirty="0">
                <a:latin typeface="+mj-lt"/>
              </a:rPr>
              <a:t>Use of stories to introduce and discuss growth </a:t>
            </a:r>
            <a:r>
              <a:rPr lang="en-GB" sz="3600" dirty="0" err="1">
                <a:latin typeface="+mj-lt"/>
              </a:rPr>
              <a:t>mindset</a:t>
            </a:r>
            <a:r>
              <a:rPr lang="en-GB" sz="3600" dirty="0">
                <a:latin typeface="+mj-lt"/>
              </a:rPr>
              <a:t>.</a:t>
            </a:r>
          </a:p>
          <a:p>
            <a:pPr marL="0" indent="0">
              <a:buNone/>
            </a:pPr>
            <a:endParaRPr lang="en-GB" dirty="0">
              <a:latin typeface="+mj-lt"/>
            </a:endParaRPr>
          </a:p>
          <a:p>
            <a:pPr marL="137160" indent="0">
              <a:buNone/>
            </a:pPr>
            <a:endParaRPr lang="en-GB" dirty="0"/>
          </a:p>
        </p:txBody>
      </p:sp>
    </p:spTree>
    <p:extLst>
      <p:ext uri="{BB962C8B-B14F-4D97-AF65-F5344CB8AC3E}">
        <p14:creationId xmlns:p14="http://schemas.microsoft.com/office/powerpoint/2010/main" val="36231031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1004</TotalTime>
  <Words>1271</Words>
  <Application>Microsoft Office PowerPoint</Application>
  <PresentationFormat>Custom</PresentationFormat>
  <Paragraphs>140</Paragraphs>
  <Slides>21</Slides>
  <Notes>7</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are Nantwich Primary Academy doing to promote Growth Mindset?</vt:lpstr>
      <vt:lpstr>Messages children can hear which can hinder their learning and mindset. </vt:lpstr>
      <vt:lpstr>PowerPoint Presentation</vt:lpstr>
      <vt:lpstr>PowerPoint Presentation</vt:lpstr>
      <vt:lpstr>PowerPoint Presentation</vt:lpstr>
      <vt:lpstr>PowerPoint Presentation</vt:lpstr>
      <vt:lpstr>PowerPoint Presentation</vt:lpstr>
      <vt:lpstr>Nantwich Primary School as a Growth Mindset School</vt:lpstr>
      <vt:lpstr>What does that look like?</vt:lpstr>
      <vt:lpstr>PowerPoint Presentation</vt:lpstr>
      <vt:lpstr>PowerPoint Presentation</vt:lpstr>
      <vt:lpstr>Questions you could ask your child at the end of the school day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Mcmaster</dc:creator>
  <cp:lastModifiedBy>L Bebbington</cp:lastModifiedBy>
  <cp:revision>30</cp:revision>
  <cp:lastPrinted>2015-09-24T18:59:27Z</cp:lastPrinted>
  <dcterms:created xsi:type="dcterms:W3CDTF">2015-09-24T17:17:11Z</dcterms:created>
  <dcterms:modified xsi:type="dcterms:W3CDTF">2018-05-02T13:45:40Z</dcterms:modified>
</cp:coreProperties>
</file>