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96" d="100"/>
          <a:sy n="96" d="100"/>
        </p:scale>
        <p:origin x="2336"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283670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88943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45275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17413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77854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82285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87618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29218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264361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38323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427509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877CC-AFF7-40C8-998E-0F20D5B6914C}" type="datetimeFigureOut">
              <a:rPr lang="en-GB" smtClean="0"/>
              <a:t>07/09/2020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470F-B308-4AD6-A98F-621D3E55292E}" type="slidenum">
              <a:rPr lang="en-GB" smtClean="0"/>
              <a:t>‹#›</a:t>
            </a:fld>
            <a:endParaRPr lang="en-GB" dirty="0"/>
          </a:p>
        </p:txBody>
      </p:sp>
    </p:spTree>
    <p:extLst>
      <p:ext uri="{BB962C8B-B14F-4D97-AF65-F5344CB8AC3E}">
        <p14:creationId xmlns:p14="http://schemas.microsoft.com/office/powerpoint/2010/main" val="164024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ww.youtube.com/watch?v=5Atpbo3wOts"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880" y="44624"/>
            <a:ext cx="8973616" cy="369332"/>
          </a:xfrm>
          <a:prstGeom prst="rect">
            <a:avLst/>
          </a:prstGeom>
          <a:noFill/>
        </p:spPr>
        <p:txBody>
          <a:bodyPr wrap="square" rtlCol="0">
            <a:spAutoFit/>
          </a:bodyPr>
          <a:lstStyle/>
          <a:p>
            <a:pPr algn="ctr"/>
            <a:r>
              <a:rPr lang="en-GB" u="sng" dirty="0">
                <a:solidFill>
                  <a:srgbClr val="0070C0"/>
                </a:solidFill>
                <a:latin typeface="Comic Sans MS" pitchFamily="66" charset="0"/>
              </a:rPr>
              <a:t>NPA Knowledge Organiser: Year 1 Music – </a:t>
            </a:r>
            <a:r>
              <a:rPr lang="en-GB" u="sng">
                <a:solidFill>
                  <a:srgbClr val="0070C0"/>
                </a:solidFill>
                <a:latin typeface="Comic Sans MS" pitchFamily="66" charset="0"/>
              </a:rPr>
              <a:t>Autumn term</a:t>
            </a:r>
            <a:endParaRPr lang="en-GB" u="sng" dirty="0">
              <a:solidFill>
                <a:srgbClr val="0070C0"/>
              </a:solidFill>
              <a:latin typeface="Comic Sans MS" pitchFamily="66" charset="0"/>
            </a:endParaRPr>
          </a:p>
        </p:txBody>
      </p:sp>
      <p:sp>
        <p:nvSpPr>
          <p:cNvPr id="6" name="Rectangle 5"/>
          <p:cNvSpPr/>
          <p:nvPr/>
        </p:nvSpPr>
        <p:spPr>
          <a:xfrm>
            <a:off x="107504" y="432048"/>
            <a:ext cx="8928992" cy="630932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 a song! ‘London’s Burning’ is a song derived from the great fire of London</a:t>
            </a:r>
            <a:endParaRPr lang="en-GB" dirty="0">
              <a:hlinkClick r:id="rId2"/>
            </a:endParaRPr>
          </a:p>
          <a:p>
            <a:pPr algn="ctr"/>
            <a:r>
              <a:rPr lang="en-GB" dirty="0">
                <a:hlinkClick r:id="rId2"/>
              </a:rPr>
              <a:t>https://www.youtube.com/watch?v=5Atpbo3wOts</a:t>
            </a:r>
            <a:r>
              <a:rPr lang="en-GB" dirty="0"/>
              <a:t>9+*</a:t>
            </a:r>
          </a:p>
        </p:txBody>
      </p:sp>
      <p:sp>
        <p:nvSpPr>
          <p:cNvPr id="2" name="Rectangle 1"/>
          <p:cNvSpPr/>
          <p:nvPr/>
        </p:nvSpPr>
        <p:spPr>
          <a:xfrm>
            <a:off x="2810757" y="476672"/>
            <a:ext cx="6153731" cy="47667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70C0"/>
                </a:solidFill>
                <a:latin typeface="Comic Sans MS" panose="030F0702030302020204" pitchFamily="66" charset="0"/>
              </a:rPr>
              <a:t>Listen and Respond</a:t>
            </a:r>
          </a:p>
        </p:txBody>
      </p:sp>
      <p:sp>
        <p:nvSpPr>
          <p:cNvPr id="3" name="Rectangle 2"/>
          <p:cNvSpPr/>
          <p:nvPr/>
        </p:nvSpPr>
        <p:spPr>
          <a:xfrm>
            <a:off x="173845" y="471560"/>
            <a:ext cx="2636912" cy="397775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lumMod val="60000"/>
                  <a:lumOff val="40000"/>
                </a:schemeClr>
              </a:solidFill>
            </a:endParaRPr>
          </a:p>
        </p:txBody>
      </p:sp>
      <p:sp>
        <p:nvSpPr>
          <p:cNvPr id="8" name="Rectangle 7"/>
          <p:cNvSpPr/>
          <p:nvPr/>
        </p:nvSpPr>
        <p:spPr>
          <a:xfrm>
            <a:off x="2810757" y="953344"/>
            <a:ext cx="6153731" cy="3495967"/>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Different What were seaside holidays like in the past? People have been going on seaside holidays in the UK for over a hundred years. Rail travel made it cheaper and easier for people to travel to the coast with their families. Many things that we see at the seaside now such as donkey rides, arcades and buckets and spades have been enjoyed by people of all ages for many years. However, not everything is as it was 100 years ago. For example do you know about bathing machines? They were wooden carts that ladies could get changed in because it was considered rude to be seen in a swimming costume. They were then rolled into the sea and ladies could go straight from the cart into the sea without being seen! </a:t>
            </a:r>
            <a:endParaRPr lang="en-GB" dirty="0">
              <a:solidFill>
                <a:schemeClr val="tx2">
                  <a:lumMod val="60000"/>
                  <a:lumOff val="40000"/>
                </a:schemeClr>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6792" y="5509813"/>
            <a:ext cx="596605" cy="596605"/>
          </a:xfrm>
          <a:prstGeom prst="rect">
            <a:avLst/>
          </a:prstGeom>
          <a:ln w="25400">
            <a:solidFill>
              <a:schemeClr val="tx2">
                <a:lumMod val="60000"/>
                <a:lumOff val="40000"/>
              </a:schemeClr>
            </a:solidFill>
          </a:ln>
        </p:spPr>
      </p:pic>
      <p:sp>
        <p:nvSpPr>
          <p:cNvPr id="7" name="TextBox 6"/>
          <p:cNvSpPr txBox="1"/>
          <p:nvPr/>
        </p:nvSpPr>
        <p:spPr>
          <a:xfrm>
            <a:off x="168866" y="1340768"/>
            <a:ext cx="2669405" cy="3323987"/>
          </a:xfrm>
          <a:prstGeom prst="rect">
            <a:avLst/>
          </a:prstGeom>
          <a:noFill/>
          <a:ln>
            <a:noFill/>
          </a:ln>
        </p:spPr>
        <p:txBody>
          <a:bodyPr wrap="square" rtlCol="0">
            <a:spAutoFit/>
          </a:bodyPr>
          <a:lstStyle/>
          <a:p>
            <a:pPr algn="just"/>
            <a:r>
              <a:rPr lang="en-GB" sz="1400" dirty="0"/>
              <a:t>Children will have the opportunity to learn and use words such as:</a:t>
            </a:r>
          </a:p>
          <a:p>
            <a:pPr algn="just"/>
            <a:endParaRPr lang="en-GB" sz="1400" dirty="0"/>
          </a:p>
          <a:p>
            <a:r>
              <a:rPr lang="en-GB" sz="1400" b="1" dirty="0"/>
              <a:t>beat – </a:t>
            </a:r>
            <a:r>
              <a:rPr lang="en-GB" sz="1400" dirty="0"/>
              <a:t>the steady pulse of the music</a:t>
            </a:r>
            <a:endParaRPr lang="en-GB" sz="1400" b="1" dirty="0"/>
          </a:p>
          <a:p>
            <a:r>
              <a:rPr lang="en-GB" sz="1400" b="1" dirty="0"/>
              <a:t>chant</a:t>
            </a:r>
            <a:r>
              <a:rPr lang="en-GB" sz="1400" dirty="0"/>
              <a:t>  - a repeated phrase shouted or sung together</a:t>
            </a:r>
          </a:p>
          <a:p>
            <a:r>
              <a:rPr lang="en-GB" sz="1400" b="1" dirty="0"/>
              <a:t>dynamics</a:t>
            </a:r>
            <a:r>
              <a:rPr lang="en-GB" sz="1400" dirty="0"/>
              <a:t> – how loud or quiet music is</a:t>
            </a:r>
          </a:p>
          <a:p>
            <a:r>
              <a:rPr lang="en-GB" sz="1400" b="1" dirty="0"/>
              <a:t>round</a:t>
            </a:r>
            <a:r>
              <a:rPr lang="en-GB" sz="1400" dirty="0"/>
              <a:t> – a song that can be sung by groups of people starting at different times</a:t>
            </a:r>
          </a:p>
          <a:p>
            <a:r>
              <a:rPr lang="en-GB" sz="1400" b="1" dirty="0"/>
              <a:t>tempo</a:t>
            </a:r>
            <a:r>
              <a:rPr lang="en-GB" sz="1400" dirty="0"/>
              <a:t> – the speed of a piece of music</a:t>
            </a:r>
          </a:p>
          <a:p>
            <a:pPr algn="just"/>
            <a:endParaRPr lang="en-GB" sz="14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4743" y="507694"/>
            <a:ext cx="1176977" cy="913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507694"/>
            <a:ext cx="765826" cy="8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536686"/>
            <a:ext cx="767533" cy="804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1322893" y="4778484"/>
            <a:ext cx="2281202" cy="523220"/>
          </a:xfrm>
          <a:prstGeom prst="rect">
            <a:avLst/>
          </a:prstGeom>
          <a:noFill/>
        </p:spPr>
        <p:txBody>
          <a:bodyPr wrap="none" rtlCol="0">
            <a:spAutoFit/>
          </a:bodyPr>
          <a:lstStyle/>
          <a:p>
            <a:pPr algn="ctr"/>
            <a:r>
              <a:rPr lang="en-GB" sz="1400" b="1" dirty="0"/>
              <a:t>Listen to ‘London’s burning’ </a:t>
            </a:r>
          </a:p>
          <a:p>
            <a:pPr algn="ctr"/>
            <a:r>
              <a:rPr lang="en-GB" sz="1400" b="1" dirty="0"/>
              <a:t>being sung in a round</a:t>
            </a:r>
          </a:p>
        </p:txBody>
      </p:sp>
      <p:sp>
        <p:nvSpPr>
          <p:cNvPr id="37" name="TextBox 36"/>
          <p:cNvSpPr txBox="1"/>
          <p:nvPr/>
        </p:nvSpPr>
        <p:spPr>
          <a:xfrm>
            <a:off x="417399" y="5844808"/>
            <a:ext cx="1606530" cy="523220"/>
          </a:xfrm>
          <a:prstGeom prst="rect">
            <a:avLst/>
          </a:prstGeom>
          <a:noFill/>
        </p:spPr>
        <p:txBody>
          <a:bodyPr wrap="none" rtlCol="0">
            <a:spAutoFit/>
          </a:bodyPr>
          <a:lstStyle/>
          <a:p>
            <a:pPr algn="ctr"/>
            <a:r>
              <a:rPr lang="en-GB" sz="1400" b="1" dirty="0"/>
              <a:t>Watch</a:t>
            </a:r>
          </a:p>
          <a:p>
            <a:pPr algn="ctr"/>
            <a:r>
              <a:rPr lang="en-GB" sz="1400" b="1" dirty="0"/>
              <a:t>orchestras perform</a:t>
            </a:r>
          </a:p>
        </p:txBody>
      </p:sp>
      <p:sp>
        <p:nvSpPr>
          <p:cNvPr id="11" name="Rectangle 10"/>
          <p:cNvSpPr/>
          <p:nvPr/>
        </p:nvSpPr>
        <p:spPr>
          <a:xfrm>
            <a:off x="173845" y="4449311"/>
            <a:ext cx="3361413" cy="2252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2870322" y="964361"/>
            <a:ext cx="6094166" cy="2031325"/>
          </a:xfrm>
          <a:prstGeom prst="rect">
            <a:avLst/>
          </a:prstGeom>
          <a:noFill/>
        </p:spPr>
        <p:txBody>
          <a:bodyPr wrap="square" rtlCol="0">
            <a:spAutoFit/>
          </a:bodyPr>
          <a:lstStyle/>
          <a:p>
            <a:r>
              <a:rPr lang="en-GB" sz="1400" dirty="0"/>
              <a:t>By the end of the unit children will be able to:</a:t>
            </a:r>
          </a:p>
          <a:p>
            <a:pPr marL="285750" lvl="0" indent="-285750">
              <a:buFont typeface="Arial" panose="020B0604020202020204" pitchFamily="34" charset="0"/>
              <a:buChar char="•"/>
            </a:pPr>
            <a:r>
              <a:rPr lang="en-GB" sz="1400" dirty="0"/>
              <a:t>Choose sounds to represent different things (ideas, thoughts, feelings, moods etc.) </a:t>
            </a:r>
          </a:p>
          <a:p>
            <a:pPr marL="285750" lvl="0" indent="-285750">
              <a:buFont typeface="Arial" panose="020B0604020202020204" pitchFamily="34" charset="0"/>
              <a:buChar char="•"/>
            </a:pPr>
            <a:r>
              <a:rPr lang="en-GB" sz="1400" dirty="0"/>
              <a:t>Reflect on music and say how it makes people feel, act and move</a:t>
            </a:r>
          </a:p>
          <a:p>
            <a:pPr marL="285750" lvl="0" indent="-285750">
              <a:buFont typeface="Arial" panose="020B0604020202020204" pitchFamily="34" charset="0"/>
              <a:buChar char="•"/>
            </a:pPr>
            <a:r>
              <a:rPr lang="en-GB" sz="1400" dirty="0"/>
              <a:t>Explore the use of the voice in different ways such as speaking, singing and chanting. </a:t>
            </a:r>
          </a:p>
          <a:p>
            <a:pPr marL="285750" lvl="0" indent="-285750">
              <a:buFont typeface="Arial" panose="020B0604020202020204" pitchFamily="34" charset="0"/>
              <a:buChar char="•"/>
            </a:pPr>
            <a:r>
              <a:rPr lang="en-GB" sz="1400" dirty="0"/>
              <a:t>Create a sequence of long and short sounds </a:t>
            </a:r>
          </a:p>
          <a:p>
            <a:pPr marL="285750" lvl="0" indent="-285750">
              <a:buFont typeface="Arial" panose="020B0604020202020204" pitchFamily="34" charset="0"/>
              <a:buChar char="•"/>
            </a:pPr>
            <a:r>
              <a:rPr lang="en-GB" sz="1400" dirty="0"/>
              <a:t>Investigate making sounds that are very different (loud and quiet, high and low etc.)</a:t>
            </a:r>
          </a:p>
        </p:txBody>
      </p:sp>
      <p:sp>
        <p:nvSpPr>
          <p:cNvPr id="41" name="Rectangle 40"/>
          <p:cNvSpPr/>
          <p:nvPr/>
        </p:nvSpPr>
        <p:spPr>
          <a:xfrm>
            <a:off x="3553889" y="4449311"/>
            <a:ext cx="5410599" cy="2252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p:cNvPicPr>
            <a:picLocks noChangeAspect="1"/>
          </p:cNvPicPr>
          <p:nvPr/>
        </p:nvPicPr>
        <p:blipFill rotWithShape="1">
          <a:blip r:embed="rId7">
            <a:extLst>
              <a:ext uri="{28A0092B-C50C-407E-A947-70E740481C1C}">
                <a14:useLocalDpi xmlns:a14="http://schemas.microsoft.com/office/drawing/2010/main" val="0"/>
              </a:ext>
            </a:extLst>
          </a:blip>
          <a:srcRect l="7970" t="9762" r="8448" b="7002"/>
          <a:stretch/>
        </p:blipFill>
        <p:spPr>
          <a:xfrm>
            <a:off x="250962" y="4543943"/>
            <a:ext cx="1175439" cy="1170589"/>
          </a:xfrm>
          <a:prstGeom prst="rect">
            <a:avLst/>
          </a:prstGeom>
        </p:spPr>
      </p:pic>
      <p:pic>
        <p:nvPicPr>
          <p:cNvPr id="14" name="Picture 13"/>
          <p:cNvPicPr>
            <a:picLocks noChangeAspect="1"/>
          </p:cNvPicPr>
          <p:nvPr/>
        </p:nvPicPr>
        <p:blipFill rotWithShape="1">
          <a:blip r:embed="rId8">
            <a:extLst>
              <a:ext uri="{28A0092B-C50C-407E-A947-70E740481C1C}">
                <a14:useLocalDpi xmlns:a14="http://schemas.microsoft.com/office/drawing/2010/main" val="0"/>
              </a:ext>
            </a:extLst>
          </a:blip>
          <a:srcRect l="9881" t="9762" r="8448" b="7002"/>
          <a:stretch/>
        </p:blipFill>
        <p:spPr>
          <a:xfrm>
            <a:off x="2245715" y="5455525"/>
            <a:ext cx="1130084" cy="1151747"/>
          </a:xfrm>
          <a:prstGeom prst="rect">
            <a:avLst/>
          </a:prstGeom>
        </p:spPr>
      </p:pic>
      <p:pic>
        <p:nvPicPr>
          <p:cNvPr id="15" name="Pictur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81355" y="4543943"/>
            <a:ext cx="3154924" cy="2063329"/>
          </a:xfrm>
          <a:prstGeom prst="rect">
            <a:avLst/>
          </a:prstGeom>
        </p:spPr>
      </p:pic>
      <p:sp>
        <p:nvSpPr>
          <p:cNvPr id="16" name="Rectangle 15"/>
          <p:cNvSpPr/>
          <p:nvPr/>
        </p:nvSpPr>
        <p:spPr>
          <a:xfrm>
            <a:off x="3553889" y="4449311"/>
            <a:ext cx="3034335" cy="2252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6590295" y="4473014"/>
            <a:ext cx="1143262" cy="369332"/>
          </a:xfrm>
          <a:prstGeom prst="rect">
            <a:avLst/>
          </a:prstGeom>
          <a:noFill/>
        </p:spPr>
        <p:txBody>
          <a:bodyPr wrap="none" rtlCol="0">
            <a:spAutoFit/>
          </a:bodyPr>
          <a:lstStyle/>
          <a:p>
            <a:r>
              <a:rPr lang="en-GB" dirty="0"/>
              <a:t>Composer</a:t>
            </a:r>
          </a:p>
        </p:txBody>
      </p:sp>
      <p:pic>
        <p:nvPicPr>
          <p:cNvPr id="18" name="Picture 17"/>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3845020" y="3251159"/>
            <a:ext cx="2093769" cy="1145030"/>
          </a:xfrm>
          <a:prstGeom prst="rect">
            <a:avLst/>
          </a:prstGeom>
        </p:spPr>
      </p:pic>
      <p:pic>
        <p:nvPicPr>
          <p:cNvPr id="19" name="Picture 1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30679" y="3232140"/>
            <a:ext cx="2081437" cy="1139054"/>
          </a:xfrm>
          <a:prstGeom prst="rect">
            <a:avLst/>
          </a:prstGeom>
        </p:spPr>
      </p:pic>
      <p:sp>
        <p:nvSpPr>
          <p:cNvPr id="20" name="TextBox 19"/>
          <p:cNvSpPr txBox="1"/>
          <p:nvPr/>
        </p:nvSpPr>
        <p:spPr>
          <a:xfrm>
            <a:off x="2834229" y="3002761"/>
            <a:ext cx="2021582" cy="338554"/>
          </a:xfrm>
          <a:prstGeom prst="rect">
            <a:avLst/>
          </a:prstGeom>
          <a:noFill/>
        </p:spPr>
        <p:txBody>
          <a:bodyPr wrap="square" rtlCol="0">
            <a:spAutoFit/>
          </a:bodyPr>
          <a:lstStyle/>
          <a:p>
            <a:r>
              <a:rPr lang="en-GB" sz="1600" dirty="0"/>
              <a:t>Body percussion</a:t>
            </a:r>
          </a:p>
        </p:txBody>
      </p:sp>
      <p:sp>
        <p:nvSpPr>
          <p:cNvPr id="21" name="Rectangle 20"/>
          <p:cNvSpPr/>
          <p:nvPr/>
        </p:nvSpPr>
        <p:spPr>
          <a:xfrm>
            <a:off x="2817546" y="2995686"/>
            <a:ext cx="6146942" cy="1453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24003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2183</TotalTime>
  <Words>350</Words>
  <Application>Microsoft Macintosh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Bebbington</dc:creator>
  <cp:lastModifiedBy>Julia McGhie</cp:lastModifiedBy>
  <cp:revision>73</cp:revision>
  <dcterms:created xsi:type="dcterms:W3CDTF">2020-01-08T11:42:15Z</dcterms:created>
  <dcterms:modified xsi:type="dcterms:W3CDTF">2020-09-07T18:30:49Z</dcterms:modified>
</cp:coreProperties>
</file>