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70" d="100"/>
          <a:sy n="70" d="100"/>
        </p:scale>
        <p:origin x="-2022" y="-180"/>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283670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88943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45275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17413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77854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382285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187618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329218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264361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338323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77CC-AFF7-40C8-998E-0F20D5B6914C}"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C29470F-B308-4AD6-A98F-621D3E55292E}" type="slidenum">
              <a:rPr lang="en-GB" smtClean="0"/>
              <a:t>‹#›</a:t>
            </a:fld>
            <a:endParaRPr lang="en-GB" dirty="0"/>
          </a:p>
        </p:txBody>
      </p:sp>
    </p:spTree>
    <p:extLst>
      <p:ext uri="{BB962C8B-B14F-4D97-AF65-F5344CB8AC3E}">
        <p14:creationId xmlns:p14="http://schemas.microsoft.com/office/powerpoint/2010/main" val="427509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877CC-AFF7-40C8-998E-0F20D5B6914C}" type="datetimeFigureOut">
              <a:rPr lang="en-GB" smtClean="0"/>
              <a:t>07/09/2020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9470F-B308-4AD6-A98F-621D3E55292E}" type="slidenum">
              <a:rPr lang="en-GB" smtClean="0"/>
              <a:t>‹#›</a:t>
            </a:fld>
            <a:endParaRPr lang="en-GB" dirty="0"/>
          </a:p>
        </p:txBody>
      </p:sp>
    </p:spTree>
    <p:extLst>
      <p:ext uri="{BB962C8B-B14F-4D97-AF65-F5344CB8AC3E}">
        <p14:creationId xmlns:p14="http://schemas.microsoft.com/office/powerpoint/2010/main" val="1640243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www.youtube.com/watch?v=5Atpbo3wOts"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880" y="44624"/>
            <a:ext cx="8973616" cy="369332"/>
          </a:xfrm>
          <a:prstGeom prst="rect">
            <a:avLst/>
          </a:prstGeom>
          <a:noFill/>
        </p:spPr>
        <p:txBody>
          <a:bodyPr wrap="square" rtlCol="0">
            <a:spAutoFit/>
          </a:bodyPr>
          <a:lstStyle/>
          <a:p>
            <a:pPr algn="ctr"/>
            <a:r>
              <a:rPr lang="en-GB" u="sng" dirty="0">
                <a:solidFill>
                  <a:srgbClr val="0070C0"/>
                </a:solidFill>
                <a:latin typeface="Comic Sans MS" pitchFamily="66" charset="0"/>
              </a:rPr>
              <a:t>NPA Knowledge Organiser: Year 1 RE – Autumn term 1</a:t>
            </a:r>
          </a:p>
        </p:txBody>
      </p:sp>
      <p:sp>
        <p:nvSpPr>
          <p:cNvPr id="6" name="Rectangle 5"/>
          <p:cNvSpPr/>
          <p:nvPr/>
        </p:nvSpPr>
        <p:spPr>
          <a:xfrm>
            <a:off x="107504" y="432048"/>
            <a:ext cx="8928992" cy="630932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 a song! ‘London’s Burning’ is a song derived from the great fire of London</a:t>
            </a:r>
            <a:endParaRPr lang="en-GB" dirty="0">
              <a:hlinkClick r:id="rId2"/>
            </a:endParaRPr>
          </a:p>
          <a:p>
            <a:pPr algn="ctr"/>
            <a:r>
              <a:rPr lang="en-GB" dirty="0">
                <a:hlinkClick r:id="rId2"/>
              </a:rPr>
              <a:t>https://www.youtube.com/watch?v=5Atpbo3wOts</a:t>
            </a:r>
            <a:r>
              <a:rPr lang="en-GB" dirty="0"/>
              <a:t>9+*</a:t>
            </a:r>
          </a:p>
        </p:txBody>
      </p:sp>
      <p:sp>
        <p:nvSpPr>
          <p:cNvPr id="2" name="Rectangle 1"/>
          <p:cNvSpPr/>
          <p:nvPr/>
        </p:nvSpPr>
        <p:spPr>
          <a:xfrm>
            <a:off x="2810757" y="476672"/>
            <a:ext cx="6153731" cy="47667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70C0"/>
                </a:solidFill>
                <a:latin typeface="Comic Sans MS" panose="030F0702030302020204" pitchFamily="66" charset="0"/>
              </a:rPr>
              <a:t>Thanking God for Nature</a:t>
            </a:r>
          </a:p>
        </p:txBody>
      </p:sp>
      <p:sp>
        <p:nvSpPr>
          <p:cNvPr id="3" name="Rectangle 2"/>
          <p:cNvSpPr/>
          <p:nvPr/>
        </p:nvSpPr>
        <p:spPr>
          <a:xfrm>
            <a:off x="173845" y="471560"/>
            <a:ext cx="2636912" cy="397775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2">
                  <a:lumMod val="60000"/>
                  <a:lumOff val="40000"/>
                </a:schemeClr>
              </a:solidFill>
            </a:endParaRPr>
          </a:p>
        </p:txBody>
      </p:sp>
      <p:sp>
        <p:nvSpPr>
          <p:cNvPr id="8" name="Rectangle 7"/>
          <p:cNvSpPr/>
          <p:nvPr/>
        </p:nvSpPr>
        <p:spPr>
          <a:xfrm>
            <a:off x="2810757" y="953344"/>
            <a:ext cx="6153731" cy="3495967"/>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Different What were seaside holidays like in the past? People have been going on seaside holidays in the UK for over a hundred years. Rail travel made it cheaper and easier for people to travel to the coast with their families. Many things that we see at the seaside now such as donkey rides, arcades and buckets and spades have been enjoyed by people of all ages for many years. However, not everything is as it was 100 years ago. For example do you know about bathing machines? They were wooden carts that ladies could get changed in because it was considered rude to be seen in a swimming costume. They were then rolled into the sea and ladies could go straight from the cart into the sea without being seen! </a:t>
            </a:r>
            <a:endParaRPr lang="en-GB" dirty="0">
              <a:solidFill>
                <a:schemeClr val="tx2">
                  <a:lumMod val="60000"/>
                  <a:lumOff val="40000"/>
                </a:schemeClr>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6792" y="5509813"/>
            <a:ext cx="596605" cy="596605"/>
          </a:xfrm>
          <a:prstGeom prst="rect">
            <a:avLst/>
          </a:prstGeom>
          <a:ln w="25400">
            <a:solidFill>
              <a:schemeClr val="tx2">
                <a:lumMod val="60000"/>
                <a:lumOff val="40000"/>
              </a:schemeClr>
            </a:solidFill>
          </a:ln>
        </p:spPr>
      </p:pic>
      <p:sp>
        <p:nvSpPr>
          <p:cNvPr id="7" name="TextBox 6"/>
          <p:cNvSpPr txBox="1"/>
          <p:nvPr/>
        </p:nvSpPr>
        <p:spPr>
          <a:xfrm>
            <a:off x="168866" y="1340768"/>
            <a:ext cx="2669405" cy="3108543"/>
          </a:xfrm>
          <a:prstGeom prst="rect">
            <a:avLst/>
          </a:prstGeom>
          <a:noFill/>
          <a:ln>
            <a:noFill/>
          </a:ln>
        </p:spPr>
        <p:txBody>
          <a:bodyPr wrap="square" rtlCol="0">
            <a:spAutoFit/>
          </a:bodyPr>
          <a:lstStyle/>
          <a:p>
            <a:pPr algn="just"/>
            <a:r>
              <a:rPr lang="en-GB" sz="1400" dirty="0"/>
              <a:t>Children will have the opportunity to learn and use words such as:</a:t>
            </a:r>
          </a:p>
          <a:p>
            <a:pPr algn="just"/>
            <a:endParaRPr lang="en-GB" sz="1400" dirty="0"/>
          </a:p>
          <a:p>
            <a:pPr algn="just"/>
            <a:r>
              <a:rPr lang="en-GB" sz="1400" dirty="0"/>
              <a:t>creation</a:t>
            </a:r>
          </a:p>
          <a:p>
            <a:pPr algn="just"/>
            <a:r>
              <a:rPr lang="en-GB" sz="1400" dirty="0"/>
              <a:t>Christians </a:t>
            </a:r>
          </a:p>
          <a:p>
            <a:pPr algn="just"/>
            <a:r>
              <a:rPr lang="en-GB" sz="1400" dirty="0"/>
              <a:t>Jews </a:t>
            </a:r>
          </a:p>
          <a:p>
            <a:pPr algn="just"/>
            <a:r>
              <a:rPr lang="en-GB" sz="1400" dirty="0"/>
              <a:t>Muslims </a:t>
            </a:r>
          </a:p>
          <a:p>
            <a:pPr algn="just"/>
            <a:r>
              <a:rPr lang="en-GB" sz="1400" dirty="0"/>
              <a:t>God </a:t>
            </a:r>
          </a:p>
          <a:p>
            <a:pPr algn="just"/>
            <a:r>
              <a:rPr lang="en-GB" sz="1400" dirty="0"/>
              <a:t>created </a:t>
            </a:r>
          </a:p>
          <a:p>
            <a:pPr algn="just"/>
            <a:r>
              <a:rPr lang="en-GB" sz="1400" dirty="0"/>
              <a:t>beautiful </a:t>
            </a:r>
          </a:p>
          <a:p>
            <a:pPr algn="just"/>
            <a:r>
              <a:rPr lang="en-GB" sz="1400" dirty="0"/>
              <a:t>natural </a:t>
            </a:r>
          </a:p>
          <a:p>
            <a:pPr algn="just"/>
            <a:r>
              <a:rPr lang="en-GB" sz="1400" dirty="0"/>
              <a:t>puzzling </a:t>
            </a:r>
          </a:p>
          <a:p>
            <a:pPr algn="just"/>
            <a:r>
              <a:rPr lang="en-GB" sz="1400" dirty="0"/>
              <a:t>wonderful </a:t>
            </a:r>
          </a:p>
          <a:p>
            <a:pPr algn="just"/>
            <a:r>
              <a:rPr lang="en-GB" sz="1400" dirty="0"/>
              <a:t>world </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4743" y="507694"/>
            <a:ext cx="1176977" cy="913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507694"/>
            <a:ext cx="765826" cy="89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536686"/>
            <a:ext cx="767533" cy="804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Box 34"/>
          <p:cNvSpPr txBox="1"/>
          <p:nvPr/>
        </p:nvSpPr>
        <p:spPr>
          <a:xfrm>
            <a:off x="1391722" y="4778484"/>
            <a:ext cx="2143536" cy="523220"/>
          </a:xfrm>
          <a:prstGeom prst="rect">
            <a:avLst/>
          </a:prstGeom>
          <a:noFill/>
        </p:spPr>
        <p:txBody>
          <a:bodyPr wrap="none" rtlCol="0">
            <a:spAutoFit/>
          </a:bodyPr>
          <a:lstStyle/>
          <a:p>
            <a:pPr algn="ctr"/>
            <a:r>
              <a:rPr lang="en-GB" sz="1400" b="1" dirty="0"/>
              <a:t>Listen to Louie Armstrong</a:t>
            </a:r>
            <a:br>
              <a:rPr lang="en-GB" sz="1400" b="1" dirty="0"/>
            </a:br>
            <a:r>
              <a:rPr lang="en-GB" sz="1400" b="1" dirty="0"/>
              <a:t> ‘What a Wonderful World</a:t>
            </a:r>
          </a:p>
        </p:txBody>
      </p:sp>
      <p:pic>
        <p:nvPicPr>
          <p:cNvPr id="9" name="Picture 8"/>
          <p:cNvPicPr>
            <a:picLocks noChangeAspect="1"/>
          </p:cNvPicPr>
          <p:nvPr/>
        </p:nvPicPr>
        <p:blipFill rotWithShape="1">
          <a:blip r:embed="rId7">
            <a:extLst>
              <a:ext uri="{28A0092B-C50C-407E-A947-70E740481C1C}">
                <a14:useLocalDpi xmlns:a14="http://schemas.microsoft.com/office/drawing/2010/main" val="0"/>
              </a:ext>
            </a:extLst>
          </a:blip>
          <a:srcRect l="5709" t="9711" r="11413" b="8808"/>
          <a:stretch/>
        </p:blipFill>
        <p:spPr>
          <a:xfrm>
            <a:off x="168866" y="4480143"/>
            <a:ext cx="1242829" cy="1221858"/>
          </a:xfrm>
          <a:prstGeom prst="rect">
            <a:avLst/>
          </a:prstGeom>
        </p:spPr>
      </p:pic>
      <p:pic>
        <p:nvPicPr>
          <p:cNvPr id="10" name="Picture 9"/>
          <p:cNvPicPr>
            <a:picLocks noChangeAspect="1"/>
          </p:cNvPicPr>
          <p:nvPr/>
        </p:nvPicPr>
        <p:blipFill rotWithShape="1">
          <a:blip r:embed="rId8">
            <a:extLst>
              <a:ext uri="{28A0092B-C50C-407E-A947-70E740481C1C}">
                <a14:useLocalDpi xmlns:a14="http://schemas.microsoft.com/office/drawing/2010/main" val="0"/>
              </a:ext>
            </a:extLst>
          </a:blip>
          <a:srcRect l="8448" t="9424" r="8448" b="10253"/>
          <a:stretch/>
        </p:blipFill>
        <p:spPr>
          <a:xfrm>
            <a:off x="2254218" y="5416297"/>
            <a:ext cx="1232209" cy="1190975"/>
          </a:xfrm>
          <a:prstGeom prst="rect">
            <a:avLst/>
          </a:prstGeom>
        </p:spPr>
      </p:pic>
      <p:sp>
        <p:nvSpPr>
          <p:cNvPr id="37" name="TextBox 36"/>
          <p:cNvSpPr txBox="1"/>
          <p:nvPr/>
        </p:nvSpPr>
        <p:spPr>
          <a:xfrm>
            <a:off x="307211" y="5844808"/>
            <a:ext cx="1826910" cy="523220"/>
          </a:xfrm>
          <a:prstGeom prst="rect">
            <a:avLst/>
          </a:prstGeom>
          <a:noFill/>
        </p:spPr>
        <p:txBody>
          <a:bodyPr wrap="none" rtlCol="0">
            <a:spAutoFit/>
          </a:bodyPr>
          <a:lstStyle/>
          <a:p>
            <a:pPr algn="ctr"/>
            <a:r>
              <a:rPr lang="en-GB" sz="1400" b="1" dirty="0"/>
              <a:t>Watch</a:t>
            </a:r>
          </a:p>
          <a:p>
            <a:pPr algn="ctr"/>
            <a:r>
              <a:rPr lang="en-GB" sz="1400" b="1" dirty="0" err="1"/>
              <a:t>Cbeebies</a:t>
            </a:r>
            <a:r>
              <a:rPr lang="en-GB" sz="1400" b="1" dirty="0"/>
              <a:t> ‘Daydreams’</a:t>
            </a:r>
          </a:p>
        </p:txBody>
      </p:sp>
      <p:sp>
        <p:nvSpPr>
          <p:cNvPr id="11" name="Rectangle 10"/>
          <p:cNvSpPr/>
          <p:nvPr/>
        </p:nvSpPr>
        <p:spPr>
          <a:xfrm>
            <a:off x="173845" y="4449311"/>
            <a:ext cx="3361413" cy="22525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2870322" y="964361"/>
            <a:ext cx="6094166" cy="3693319"/>
          </a:xfrm>
          <a:prstGeom prst="rect">
            <a:avLst/>
          </a:prstGeom>
          <a:noFill/>
        </p:spPr>
        <p:txBody>
          <a:bodyPr wrap="square" rtlCol="0">
            <a:spAutoFit/>
          </a:bodyPr>
          <a:lstStyle/>
          <a:p>
            <a:pPr marL="285750" indent="-285750">
              <a:buFont typeface="Arial" panose="020B0604020202020204" pitchFamily="34" charset="0"/>
              <a:buChar char="•"/>
            </a:pPr>
            <a:r>
              <a:rPr lang="en-GB" dirty="0"/>
              <a:t>Different faiths have different beliefs about how the world was created</a:t>
            </a:r>
          </a:p>
          <a:p>
            <a:pPr marL="285750" indent="-285750">
              <a:buFont typeface="Arial" panose="020B0604020202020204" pitchFamily="34" charset="0"/>
              <a:buChar char="•"/>
            </a:pPr>
            <a:r>
              <a:rPr lang="en-GB" dirty="0"/>
              <a:t>Christians, Muslims and Jews share the belief that their God created the world</a:t>
            </a:r>
          </a:p>
          <a:p>
            <a:pPr marL="285750" indent="-285750">
              <a:buFont typeface="Arial" panose="020B0604020202020204" pitchFamily="34" charset="0"/>
              <a:buChar char="•"/>
            </a:pPr>
            <a:r>
              <a:rPr lang="en-GB" dirty="0"/>
              <a:t>Christians show that they are thankful for the natural world by holding Harvest festivals and saying thank you to God with songs and sharing with others</a:t>
            </a:r>
          </a:p>
          <a:p>
            <a:pPr marL="285750" indent="-285750">
              <a:buFont typeface="Arial" panose="020B0604020202020204" pitchFamily="34" charset="0"/>
              <a:buChar char="•"/>
            </a:pPr>
            <a:r>
              <a:rPr lang="en-GB" dirty="0"/>
              <a:t>Jews show they are thankful for the natural world at Sukkot; they build temporary huts (Sukkah) to live in to feel closer to God</a:t>
            </a:r>
          </a:p>
          <a:p>
            <a:pPr marL="285750" indent="-285750">
              <a:buFont typeface="Arial" panose="020B0604020202020204" pitchFamily="34" charset="0"/>
              <a:buChar char="•"/>
            </a:pPr>
            <a:r>
              <a:rPr lang="en-GB" dirty="0"/>
              <a:t>Muslims believe that Allah has made them guardians of the creation and that hey have to look after the natural world</a:t>
            </a:r>
          </a:p>
          <a:p>
            <a:pPr marL="285750" indent="-285750">
              <a:buFont typeface="Arial" panose="020B0604020202020204" pitchFamily="34" charset="0"/>
              <a:buChar char="•"/>
            </a:pPr>
            <a:endParaRPr lang="en-GB" dirty="0"/>
          </a:p>
        </p:txBody>
      </p:sp>
      <p:pic>
        <p:nvPicPr>
          <p:cNvPr id="38" name="Picture 3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53889" y="4449311"/>
            <a:ext cx="1574405" cy="2206239"/>
          </a:xfrm>
          <a:prstGeom prst="rect">
            <a:avLst/>
          </a:prstGeom>
        </p:spPr>
      </p:pic>
      <p:pic>
        <p:nvPicPr>
          <p:cNvPr id="39" name="Picture 3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67980" y="4501102"/>
            <a:ext cx="1739629" cy="2208620"/>
          </a:xfrm>
          <a:prstGeom prst="rect">
            <a:avLst/>
          </a:prstGeom>
        </p:spPr>
      </p:pic>
      <p:pic>
        <p:nvPicPr>
          <p:cNvPr id="40" name="Picture 3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833207" y="4543943"/>
            <a:ext cx="1733844" cy="2063329"/>
          </a:xfrm>
          <a:prstGeom prst="rect">
            <a:avLst/>
          </a:prstGeom>
        </p:spPr>
      </p:pic>
      <p:sp>
        <p:nvSpPr>
          <p:cNvPr id="41" name="Rectangle 40"/>
          <p:cNvSpPr/>
          <p:nvPr/>
        </p:nvSpPr>
        <p:spPr>
          <a:xfrm>
            <a:off x="3553889" y="4449311"/>
            <a:ext cx="5410599" cy="22525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4003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2133</TotalTime>
  <Words>327</Words>
  <Application>Microsoft Macintosh PowerPoint</Application>
  <PresentationFormat>On-screen Show (4:3)</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Bebbington</dc:creator>
  <cp:lastModifiedBy>Julia McGhie</cp:lastModifiedBy>
  <cp:revision>61</cp:revision>
  <dcterms:created xsi:type="dcterms:W3CDTF">2020-01-08T11:42:15Z</dcterms:created>
  <dcterms:modified xsi:type="dcterms:W3CDTF">2020-09-07T18:29:40Z</dcterms:modified>
</cp:coreProperties>
</file>